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</p:sldMasterIdLst>
  <p:notesMasterIdLst>
    <p:notesMasterId r:id="rId24"/>
  </p:notesMasterIdLst>
  <p:sldIdLst>
    <p:sldId id="339" r:id="rId2"/>
    <p:sldId id="340" r:id="rId3"/>
    <p:sldId id="341" r:id="rId4"/>
    <p:sldId id="256" r:id="rId5"/>
    <p:sldId id="258" r:id="rId6"/>
    <p:sldId id="261" r:id="rId7"/>
    <p:sldId id="262" r:id="rId8"/>
    <p:sldId id="342" r:id="rId9"/>
    <p:sldId id="263" r:id="rId10"/>
    <p:sldId id="264" r:id="rId11"/>
    <p:sldId id="265" r:id="rId12"/>
    <p:sldId id="343" r:id="rId13"/>
    <p:sldId id="270" r:id="rId14"/>
    <p:sldId id="344" r:id="rId15"/>
    <p:sldId id="268" r:id="rId16"/>
    <p:sldId id="346" r:id="rId17"/>
    <p:sldId id="349" r:id="rId18"/>
    <p:sldId id="350" r:id="rId19"/>
    <p:sldId id="345" r:id="rId20"/>
    <p:sldId id="278" r:id="rId21"/>
    <p:sldId id="279" r:id="rId22"/>
    <p:sldId id="347" r:id="rId2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5"/>
    </p:embeddedFont>
    <p:embeddedFont>
      <p:font typeface="Fira Sans Extra Condensed Medium" panose="020B0604020202020204" charset="0"/>
      <p:regular r:id="rId26"/>
      <p:bold r:id="rId27"/>
      <p:italic r:id="rId28"/>
      <p:boldItalic r:id="rId29"/>
    </p:embeddedFont>
    <p:embeddedFont>
      <p:font typeface="Impact" panose="020B0806030902050204" pitchFamily="34" charset="0"/>
      <p:regular r:id="rId30"/>
    </p:embeddedFont>
    <p:embeddedFont>
      <p:font typeface="Overpass" panose="020B0604020202020204" charset="0"/>
      <p:regular r:id="rId31"/>
      <p:bold r:id="rId32"/>
      <p:italic r:id="rId33"/>
      <p:boldItalic r:id="rId34"/>
    </p:embeddedFont>
    <p:embeddedFont>
      <p:font typeface="Overpass Light" panose="020B0604020202020204" charset="0"/>
      <p:regular r:id="rId35"/>
      <p:bold r:id="rId36"/>
      <p:italic r:id="rId37"/>
      <p:boldItalic r:id="rId38"/>
    </p:embeddedFont>
    <p:embeddedFont>
      <p:font typeface="Roboto Slab Light" pitchFamily="2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CCDE"/>
    <a:srgbClr val="D5FFFF"/>
    <a:srgbClr val="278FD8"/>
    <a:srgbClr val="00000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C35D37-44BB-41E5-8BFC-4885735C1739}">
  <a:tblStyle styleId="{F5C35D37-44BB-41E5-8BFC-4885735C17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25" autoAdjust="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Time Saved </a:t>
            </a:r>
            <a:r>
              <a:rPr lang="en-US" b="0" dirty="0"/>
              <a:t>with respect to </a:t>
            </a:r>
            <a:r>
              <a:rPr lang="en-US" dirty="0"/>
              <a:t>traditional</a:t>
            </a:r>
            <a:r>
              <a:rPr lang="en-US" baseline="0" dirty="0"/>
              <a:t> method</a:t>
            </a:r>
            <a:endParaRPr lang="en-US" dirty="0"/>
          </a:p>
        </c:rich>
      </c:tx>
      <c:layout>
        <c:manualLayout>
          <c:xMode val="edge"/>
          <c:yMode val="edge"/>
          <c:x val="0.16887500000000003"/>
          <c:y val="2.50000000000000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Saved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91C-4D1E-905E-3459B9E353A3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591C-4D1E-905E-3459B9E353A3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591C-4D1E-905E-3459B9E353A3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91C-4D1E-905E-3459B9E353A3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0CA0E0D7-4334-43A2-A7D0-E0D481B17DCA}" type="PERCENTAGE">
                      <a:rPr lang="en-US" baseline="0" smtClean="0"/>
                      <a:pPr/>
                      <a:t>[PERCENTAGE]</a:t>
                    </a:fld>
                    <a:endParaRPr lang="en-IN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91C-4D1E-905E-3459B9E353A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B86589D-1F36-4294-9260-5A131FB94A2B}" type="PERCENTAGE">
                      <a:rPr lang="en-US" baseline="0" smtClean="0"/>
                      <a:pPr/>
                      <a:t>[PERCENTAGE]</a:t>
                    </a:fld>
                    <a:endParaRPr lang="en-IN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91C-4D1E-905E-3459B9E353A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DC9497C-BC77-4867-B4EF-3BFB4957E63F}" type="PERCENTAGE">
                      <a:rPr lang="en-US" baseline="0" smtClean="0"/>
                      <a:pPr/>
                      <a:t>[PERCENTAGE]</a:t>
                    </a:fld>
                    <a:endParaRPr lang="en-IN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591C-4D1E-905E-3459B9E353A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A5806D5D-8B43-4277-9C8F-F29734A3A199}" type="PERCENTAGE">
                      <a:rPr lang="en-US" baseline="0" smtClean="0"/>
                      <a:pPr/>
                      <a:t>[PERCENTAGE]</a:t>
                    </a:fld>
                    <a:endParaRPr lang="en-IN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91C-4D1E-905E-3459B9E353A3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Accommodation</c:v>
                </c:pt>
                <c:pt idx="1">
                  <c:v>Mentorship</c:v>
                </c:pt>
                <c:pt idx="2">
                  <c:v>Campus</c:v>
                </c:pt>
                <c:pt idx="3">
                  <c:v>Food Court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51.9</c:v>
                </c:pt>
                <c:pt idx="1">
                  <c:v>11.1</c:v>
                </c:pt>
                <c:pt idx="2">
                  <c:v>14.8</c:v>
                </c:pt>
                <c:pt idx="3">
                  <c:v>22.2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1C-4D1E-905E-3459B9E353A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6171173627607309E-2"/>
          <c:y val="0.12386946471392285"/>
          <c:w val="0.89842341801926395"/>
          <c:h val="0.72137405466512283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Accommodation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8912-459E-9EEF-65F4D6B80C2E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912-459E-9EEF-65F4D6B80C2E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Traditional Method</c:v>
                </c:pt>
                <c:pt idx="1">
                  <c:v>Using App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16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12-459E-9EEF-65F4D6B80C2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6171173627607309E-2"/>
          <c:y val="0.12386946471392285"/>
          <c:w val="0.89842341801926395"/>
          <c:h val="0.72137405466512283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Accommodation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544-43E2-8E7F-CC168D3AF2D0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544-43E2-8E7F-CC168D3AF2D0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544-43E2-8E7F-CC168D3AF2D0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544-43E2-8E7F-CC168D3AF2D0}"/>
              </c:ext>
            </c:extLst>
          </c:dPt>
          <c:cat>
            <c:strRef>
              <c:f>Sheet1!$A$2:$A$5</c:f>
              <c:strCache>
                <c:ptCount val="2"/>
                <c:pt idx="0">
                  <c:v>Traditional Method</c:v>
                </c:pt>
                <c:pt idx="1">
                  <c:v>Using App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544-43E2-8E7F-CC168D3AF2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6171173627607309E-2"/>
          <c:y val="0.12386946471392285"/>
          <c:w val="0.89842341801926395"/>
          <c:h val="0.72137405466512283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Campus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BED-4F35-9245-9B3EF19884E9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BED-4F35-9245-9B3EF19884E9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BED-4F35-9245-9B3EF19884E9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BED-4F35-9245-9B3EF19884E9}"/>
              </c:ext>
            </c:extLst>
          </c:dPt>
          <c:cat>
            <c:strRef>
              <c:f>Sheet1!$A$2:$A$5</c:f>
              <c:strCache>
                <c:ptCount val="2"/>
                <c:pt idx="0">
                  <c:v>Traditional Method</c:v>
                </c:pt>
                <c:pt idx="1">
                  <c:v>Using App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BED-4F35-9245-9B3EF19884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6171173627607309E-2"/>
          <c:y val="0.12386946471392285"/>
          <c:w val="0.89842341801926395"/>
          <c:h val="0.72137405466512283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Accommodation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4F4-4026-A770-4DD5A9CACD5B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4F4-4026-A770-4DD5A9CACD5B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54F4-4026-A770-4DD5A9CACD5B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54F4-4026-A770-4DD5A9CACD5B}"/>
              </c:ext>
            </c:extLst>
          </c:dPt>
          <c:cat>
            <c:strRef>
              <c:f>Sheet1!$A$2:$A$5</c:f>
              <c:strCache>
                <c:ptCount val="2"/>
                <c:pt idx="0">
                  <c:v>Traditional Method</c:v>
                </c:pt>
                <c:pt idx="1">
                  <c:v>Using App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4F4-4026-A770-4DD5A9CAC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4339e580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84339e5801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96ebedc0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796ebedc0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669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77d29277cd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77d29277cd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96ebedc0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796ebedc0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549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96ebedc0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796ebedc0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361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b47398cd5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b47398cd5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80999eafc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80999eafc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84339e580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84339e580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96ebedc0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796ebedc0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84339e580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84339e5801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96ebedc0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796ebedc0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074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96ebedc0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796ebedc0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77a667ef0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77a667ef0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7a667ef0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7a667ef0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96ebedc0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796ebedc0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104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>
          <a:xfrm>
            <a:off x="3180600" y="-56625"/>
            <a:ext cx="27828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3180600" y="294790"/>
            <a:ext cx="2782800" cy="15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1"/>
          </p:nvPr>
        </p:nvSpPr>
        <p:spPr>
          <a:xfrm>
            <a:off x="945404" y="2847226"/>
            <a:ext cx="1837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2"/>
          </p:nvPr>
        </p:nvSpPr>
        <p:spPr>
          <a:xfrm>
            <a:off x="698504" y="3158786"/>
            <a:ext cx="20847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3"/>
          </p:nvPr>
        </p:nvSpPr>
        <p:spPr>
          <a:xfrm>
            <a:off x="6315342" y="2847219"/>
            <a:ext cx="19200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4"/>
          </p:nvPr>
        </p:nvSpPr>
        <p:spPr>
          <a:xfrm>
            <a:off x="6315342" y="3150291"/>
            <a:ext cx="2082300" cy="11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ONLY_3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3167950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54060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1"/>
          </p:nvPr>
        </p:nvSpPr>
        <p:spPr>
          <a:xfrm>
            <a:off x="4367289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2"/>
          </p:nvPr>
        </p:nvSpPr>
        <p:spPr>
          <a:xfrm>
            <a:off x="3868989" y="270716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3"/>
          </p:nvPr>
        </p:nvSpPr>
        <p:spPr>
          <a:xfrm>
            <a:off x="6574025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4"/>
          </p:nvPr>
        </p:nvSpPr>
        <p:spPr>
          <a:xfrm>
            <a:off x="6075725" y="2707169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_ONLY_3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8"/>
          <p:cNvSpPr/>
          <p:nvPr/>
        </p:nvSpPr>
        <p:spPr>
          <a:xfrm>
            <a:off x="-25974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subTitle" idx="1"/>
          </p:nvPr>
        </p:nvSpPr>
        <p:spPr>
          <a:xfrm>
            <a:off x="1433564" y="2334485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subTitle" idx="2"/>
          </p:nvPr>
        </p:nvSpPr>
        <p:spPr>
          <a:xfrm>
            <a:off x="935264" y="270568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3"/>
          </p:nvPr>
        </p:nvSpPr>
        <p:spPr>
          <a:xfrm>
            <a:off x="3892018" y="2327453"/>
            <a:ext cx="8778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4"/>
          </p:nvPr>
        </p:nvSpPr>
        <p:spPr>
          <a:xfrm>
            <a:off x="3393718" y="270568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_1_1_1">
    <p:bg>
      <p:bgPr>
        <a:solidFill>
          <a:schemeClr val="dk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2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1"/>
          <p:cNvSpPr txBox="1">
            <a:spLocks noGrp="1"/>
          </p:cNvSpPr>
          <p:nvPr>
            <p:ph type="subTitle" idx="1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4" name="Google Shape;444;p61"/>
          <p:cNvSpPr txBox="1">
            <a:spLocks noGrp="1"/>
          </p:cNvSpPr>
          <p:nvPr>
            <p:ph type="subTitle" idx="2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61"/>
          <p:cNvSpPr txBox="1">
            <a:spLocks noGrp="1"/>
          </p:cNvSpPr>
          <p:nvPr>
            <p:ph type="subTitle" idx="3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6" name="Google Shape;446;p61"/>
          <p:cNvSpPr txBox="1">
            <a:spLocks noGrp="1"/>
          </p:cNvSpPr>
          <p:nvPr>
            <p:ph type="subTitle" idx="4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61"/>
          <p:cNvSpPr txBox="1">
            <a:spLocks noGrp="1"/>
          </p:cNvSpPr>
          <p:nvPr>
            <p:ph type="subTitle" idx="5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8" name="Google Shape;448;p61"/>
          <p:cNvSpPr txBox="1">
            <a:spLocks noGrp="1"/>
          </p:cNvSpPr>
          <p:nvPr>
            <p:ph type="subTitle" idx="6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61"/>
          <p:cNvSpPr txBox="1">
            <a:spLocks noGrp="1"/>
          </p:cNvSpPr>
          <p:nvPr>
            <p:ph type="subTitle" idx="7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0" name="Google Shape;450;p61"/>
          <p:cNvSpPr txBox="1">
            <a:spLocks noGrp="1"/>
          </p:cNvSpPr>
          <p:nvPr>
            <p:ph type="subTitle" idx="8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639195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4863950" y="22696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863950" y="1696950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-152400" y="2736075"/>
            <a:ext cx="5080800" cy="213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8"/>
          <p:cNvCxnSpPr/>
          <p:nvPr/>
        </p:nvCxnSpPr>
        <p:spPr>
          <a:xfrm>
            <a:off x="101775" y="2736075"/>
            <a:ext cx="0" cy="2141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2540075" y="4178025"/>
            <a:ext cx="20931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2"/>
          </p:nvPr>
        </p:nvSpPr>
        <p:spPr>
          <a:xfrm>
            <a:off x="713225" y="2984199"/>
            <a:ext cx="38586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-88225" y="84045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9"/>
          <p:cNvCxnSpPr/>
          <p:nvPr/>
        </p:nvCxnSpPr>
        <p:spPr>
          <a:xfrm>
            <a:off x="103800" y="840825"/>
            <a:ext cx="0" cy="113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4572000" y="799950"/>
            <a:ext cx="3566700" cy="11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713225" y="1041931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-116125" y="2561775"/>
            <a:ext cx="9281100" cy="14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2061788" y="723875"/>
            <a:ext cx="5019000" cy="18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title" idx="2"/>
          </p:nvPr>
        </p:nvSpPr>
        <p:spPr>
          <a:xfrm>
            <a:off x="2485555" y="2871475"/>
            <a:ext cx="4167600" cy="8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5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3"/>
          <p:cNvCxnSpPr/>
          <p:nvPr/>
        </p:nvCxnSpPr>
        <p:spPr>
          <a:xfrm>
            <a:off x="107975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3"/>
          <p:cNvCxnSpPr/>
          <p:nvPr/>
        </p:nvCxnSpPr>
        <p:spPr>
          <a:xfrm>
            <a:off x="9040374" y="2076050"/>
            <a:ext cx="0" cy="101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1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625275" y="374693"/>
            <a:ext cx="38520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 hasCustomPrompt="1"/>
          </p:nvPr>
        </p:nvSpPr>
        <p:spPr>
          <a:xfrm>
            <a:off x="2042990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1588790" y="1916625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3"/>
          </p:nvPr>
        </p:nvSpPr>
        <p:spPr>
          <a:xfrm>
            <a:off x="1465040" y="2195840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4" hasCustomPrompt="1"/>
          </p:nvPr>
        </p:nvSpPr>
        <p:spPr>
          <a:xfrm>
            <a:off x="4542225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5"/>
          </p:nvPr>
        </p:nvSpPr>
        <p:spPr>
          <a:xfrm>
            <a:off x="4088025" y="190870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6"/>
          </p:nvPr>
        </p:nvSpPr>
        <p:spPr>
          <a:xfrm>
            <a:off x="3852975" y="2195840"/>
            <a:ext cx="2344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7" hasCustomPrompt="1"/>
          </p:nvPr>
        </p:nvSpPr>
        <p:spPr>
          <a:xfrm>
            <a:off x="6994306" y="1354938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8"/>
          </p:nvPr>
        </p:nvSpPr>
        <p:spPr>
          <a:xfrm>
            <a:off x="6541456" y="1908693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9"/>
          </p:nvPr>
        </p:nvSpPr>
        <p:spPr>
          <a:xfrm>
            <a:off x="6343756" y="2195840"/>
            <a:ext cx="2267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3" hasCustomPrompt="1"/>
          </p:nvPr>
        </p:nvSpPr>
        <p:spPr>
          <a:xfrm>
            <a:off x="2042990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4"/>
          </p:nvPr>
        </p:nvSpPr>
        <p:spPr>
          <a:xfrm>
            <a:off x="1588790" y="3830925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5"/>
          </p:nvPr>
        </p:nvSpPr>
        <p:spPr>
          <a:xfrm>
            <a:off x="1465040" y="4089824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6" hasCustomPrompt="1"/>
          </p:nvPr>
        </p:nvSpPr>
        <p:spPr>
          <a:xfrm>
            <a:off x="4542225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7"/>
          </p:nvPr>
        </p:nvSpPr>
        <p:spPr>
          <a:xfrm>
            <a:off x="4089375" y="3830925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8"/>
          </p:nvPr>
        </p:nvSpPr>
        <p:spPr>
          <a:xfrm>
            <a:off x="3919575" y="4091377"/>
            <a:ext cx="221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9" hasCustomPrompt="1"/>
          </p:nvPr>
        </p:nvSpPr>
        <p:spPr>
          <a:xfrm>
            <a:off x="6994306" y="3241327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20"/>
          </p:nvPr>
        </p:nvSpPr>
        <p:spPr>
          <a:xfrm>
            <a:off x="6541456" y="3830925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21"/>
          </p:nvPr>
        </p:nvSpPr>
        <p:spPr>
          <a:xfrm>
            <a:off x="6371656" y="4091377"/>
            <a:ext cx="221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5905875" y="874075"/>
            <a:ext cx="32757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-72675" y="200290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 hasCustomPrompt="1"/>
          </p:nvPr>
        </p:nvSpPr>
        <p:spPr>
          <a:xfrm>
            <a:off x="4454300" y="961363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 idx="2"/>
          </p:nvPr>
        </p:nvSpPr>
        <p:spPr>
          <a:xfrm>
            <a:off x="4454300" y="1954962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1"/>
          </p:nvPr>
        </p:nvSpPr>
        <p:spPr>
          <a:xfrm>
            <a:off x="4454300" y="3158539"/>
            <a:ext cx="38340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4" name="Google Shape;114;p15"/>
          <p:cNvCxnSpPr/>
          <p:nvPr/>
        </p:nvCxnSpPr>
        <p:spPr>
          <a:xfrm>
            <a:off x="9042625" y="882362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101785" y="2015050"/>
            <a:ext cx="2400" cy="111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1" r:id="rId9"/>
    <p:sldLayoutId id="2147483667" r:id="rId10"/>
    <p:sldLayoutId id="2147483672" r:id="rId11"/>
    <p:sldLayoutId id="2147483674" r:id="rId12"/>
    <p:sldLayoutId id="2147483706" r:id="rId13"/>
    <p:sldLayoutId id="2147483707" r:id="rId14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467DF-0BCB-6AF7-D519-0A694D201E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0B3F9D-129A-284E-86A9-1C4812356B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7FA25-83D9-9FA6-53FB-D7816EF3C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531411" y="4301001"/>
            <a:ext cx="19980638" cy="11249100"/>
          </a:xfrm>
          <a:prstGeom prst="rect">
            <a:avLst/>
          </a:prstGeom>
        </p:spPr>
      </p:pic>
      <p:pic>
        <p:nvPicPr>
          <p:cNvPr id="1028" name="Picture 4" descr="Cloud PNGs for Free Download">
            <a:extLst>
              <a:ext uri="{FF2B5EF4-FFF2-40B4-BE49-F238E27FC236}">
                <a16:creationId xmlns:a16="http://schemas.microsoft.com/office/drawing/2014/main" id="{E41785A5-C14B-AD23-148F-A9D1E8E8E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9972" y="9517060"/>
            <a:ext cx="4119944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loud PNGs for Free Download">
            <a:extLst>
              <a:ext uri="{FF2B5EF4-FFF2-40B4-BE49-F238E27FC236}">
                <a16:creationId xmlns:a16="http://schemas.microsoft.com/office/drawing/2014/main" id="{DE48262B-6038-91B6-234B-C05E4D993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897" y="6640511"/>
            <a:ext cx="4119944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loud PNGs for Free Download">
            <a:extLst>
              <a:ext uri="{FF2B5EF4-FFF2-40B4-BE49-F238E27FC236}">
                <a16:creationId xmlns:a16="http://schemas.microsoft.com/office/drawing/2014/main" id="{AAED13E7-D2AC-7458-20ED-CADA2FBFF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378" y="17962446"/>
            <a:ext cx="4119944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loud PNGs for Free Download">
            <a:extLst>
              <a:ext uri="{FF2B5EF4-FFF2-40B4-BE49-F238E27FC236}">
                <a16:creationId xmlns:a16="http://schemas.microsoft.com/office/drawing/2014/main" id="{21899C86-7A60-CC7A-3FDA-AAF922986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819" y="20577171"/>
            <a:ext cx="4119944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BE6595-6E59-B169-0BCF-C06D500873DC}"/>
              </a:ext>
            </a:extLst>
          </p:cNvPr>
          <p:cNvSpPr txBox="1"/>
          <p:nvPr/>
        </p:nvSpPr>
        <p:spPr>
          <a:xfrm>
            <a:off x="2359282" y="10753341"/>
            <a:ext cx="55836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What all do I need?</a:t>
            </a:r>
            <a:endParaRPr lang="en-IN" sz="6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A699A8-3FCC-8732-EC60-DCEBFF9B680C}"/>
              </a:ext>
            </a:extLst>
          </p:cNvPr>
          <p:cNvSpPr txBox="1"/>
          <p:nvPr/>
        </p:nvSpPr>
        <p:spPr>
          <a:xfrm>
            <a:off x="1550294" y="29284381"/>
            <a:ext cx="90011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What all do I need?</a:t>
            </a:r>
            <a:endParaRPr lang="en-IN" sz="8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574F3-476B-94C9-BE48-B345891B9113}"/>
              </a:ext>
            </a:extLst>
          </p:cNvPr>
          <p:cNvSpPr txBox="1"/>
          <p:nvPr/>
        </p:nvSpPr>
        <p:spPr>
          <a:xfrm>
            <a:off x="736232" y="15563993"/>
            <a:ext cx="68119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Where is my hostel?</a:t>
            </a:r>
            <a:endParaRPr lang="en-IN" sz="6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784C46-5A22-23B7-868B-35F20B14E15C}"/>
              </a:ext>
            </a:extLst>
          </p:cNvPr>
          <p:cNvSpPr txBox="1"/>
          <p:nvPr/>
        </p:nvSpPr>
        <p:spPr>
          <a:xfrm>
            <a:off x="3317936" y="13663975"/>
            <a:ext cx="6811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Where will I eat</a:t>
            </a:r>
            <a:endParaRPr lang="en-IN" sz="6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02765E-5703-FE90-C69B-BD41847621DC}"/>
              </a:ext>
            </a:extLst>
          </p:cNvPr>
          <p:cNvSpPr txBox="1"/>
          <p:nvPr/>
        </p:nvSpPr>
        <p:spPr>
          <a:xfrm>
            <a:off x="4265691" y="22060278"/>
            <a:ext cx="68119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bg1"/>
                </a:solidFill>
              </a:rPr>
              <a:t>Whats</a:t>
            </a:r>
            <a:r>
              <a:rPr lang="en-US" sz="6000" dirty="0">
                <a:solidFill>
                  <a:schemeClr val="bg1"/>
                </a:solidFill>
              </a:rPr>
              <a:t> the laundry system?</a:t>
            </a:r>
            <a:endParaRPr lang="en-IN" sz="60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EC2C9A-1F99-73B7-B17E-7EAF51CC960D}"/>
              </a:ext>
            </a:extLst>
          </p:cNvPr>
          <p:cNvSpPr txBox="1"/>
          <p:nvPr/>
        </p:nvSpPr>
        <p:spPr>
          <a:xfrm>
            <a:off x="-461654" y="20104929"/>
            <a:ext cx="6811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Mess?</a:t>
            </a:r>
            <a:endParaRPr lang="en-IN" sz="6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7C94F6-1C44-30FF-5632-20AB6EA6C2A3}"/>
              </a:ext>
            </a:extLst>
          </p:cNvPr>
          <p:cNvSpPr txBox="1"/>
          <p:nvPr/>
        </p:nvSpPr>
        <p:spPr>
          <a:xfrm>
            <a:off x="1745131" y="20104929"/>
            <a:ext cx="68119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Where’s the basketball court?</a:t>
            </a:r>
            <a:endParaRPr lang="en-IN" sz="6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6158E9-6290-D46D-608F-E91E4076E85B}"/>
              </a:ext>
            </a:extLst>
          </p:cNvPr>
          <p:cNvSpPr txBox="1"/>
          <p:nvPr/>
        </p:nvSpPr>
        <p:spPr>
          <a:xfrm>
            <a:off x="3806312" y="18964788"/>
            <a:ext cx="6811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Cricket team?</a:t>
            </a:r>
            <a:endParaRPr lang="en-IN" sz="60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4D2DE0-14FF-3C91-9666-999EA5812803}"/>
              </a:ext>
            </a:extLst>
          </p:cNvPr>
          <p:cNvSpPr txBox="1"/>
          <p:nvPr/>
        </p:nvSpPr>
        <p:spPr>
          <a:xfrm>
            <a:off x="5457615" y="28183374"/>
            <a:ext cx="8357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University building?</a:t>
            </a:r>
            <a:endParaRPr lang="en-IN" sz="7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F8F1FC-282B-B525-47E2-AAB7F339ABB5}"/>
              </a:ext>
            </a:extLst>
          </p:cNvPr>
          <p:cNvSpPr txBox="1"/>
          <p:nvPr/>
        </p:nvSpPr>
        <p:spPr>
          <a:xfrm>
            <a:off x="-797121" y="22546489"/>
            <a:ext cx="68119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Where do I file complaints?</a:t>
            </a:r>
            <a:endParaRPr lang="en-IN" sz="60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23E96B-FDC9-26C4-9130-30E0BDCAA946}"/>
              </a:ext>
            </a:extLst>
          </p:cNvPr>
          <p:cNvSpPr txBox="1"/>
          <p:nvPr/>
        </p:nvSpPr>
        <p:spPr>
          <a:xfrm>
            <a:off x="1842717" y="30765072"/>
            <a:ext cx="83572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Are there any </a:t>
            </a:r>
            <a:r>
              <a:rPr lang="en-US" sz="7200" dirty="0" err="1">
                <a:solidFill>
                  <a:schemeClr val="bg1"/>
                </a:solidFill>
              </a:rPr>
              <a:t>pgs</a:t>
            </a:r>
            <a:r>
              <a:rPr lang="en-US" sz="7200" dirty="0">
                <a:solidFill>
                  <a:schemeClr val="bg1"/>
                </a:solidFill>
              </a:rPr>
              <a:t> around me?</a:t>
            </a:r>
            <a:endParaRPr lang="en-IN" sz="7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0809DD-2BE8-263E-7B6D-31CCE9D6E2C2}"/>
              </a:ext>
            </a:extLst>
          </p:cNvPr>
          <p:cNvSpPr txBox="1"/>
          <p:nvPr/>
        </p:nvSpPr>
        <p:spPr>
          <a:xfrm>
            <a:off x="0" y="25133213"/>
            <a:ext cx="68119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How do I contact my warden?</a:t>
            </a:r>
            <a:endParaRPr lang="en-IN" sz="60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134548-0544-1807-12A2-C90BE257870C}"/>
              </a:ext>
            </a:extLst>
          </p:cNvPr>
          <p:cNvSpPr txBox="1"/>
          <p:nvPr/>
        </p:nvSpPr>
        <p:spPr>
          <a:xfrm>
            <a:off x="5309850" y="15996602"/>
            <a:ext cx="83572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Who is my roommate?</a:t>
            </a:r>
            <a:endParaRPr lang="en-IN" sz="7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0EB4FC-7C9A-7A1C-DD1E-0F17A707661B}"/>
              </a:ext>
            </a:extLst>
          </p:cNvPr>
          <p:cNvSpPr txBox="1"/>
          <p:nvPr/>
        </p:nvSpPr>
        <p:spPr>
          <a:xfrm>
            <a:off x="-554029" y="17268812"/>
            <a:ext cx="68119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Room </a:t>
            </a:r>
          </a:p>
          <a:p>
            <a:r>
              <a:rPr lang="en-US" sz="6000" dirty="0">
                <a:solidFill>
                  <a:schemeClr val="bg1"/>
                </a:solidFill>
              </a:rPr>
              <a:t>Cleaning service?</a:t>
            </a:r>
            <a:endParaRPr lang="en-IN" sz="60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76965F-62FD-C1BB-19EC-02EA4D688FF8}"/>
              </a:ext>
            </a:extLst>
          </p:cNvPr>
          <p:cNvSpPr txBox="1"/>
          <p:nvPr/>
        </p:nvSpPr>
        <p:spPr>
          <a:xfrm>
            <a:off x="-1144960" y="28456748"/>
            <a:ext cx="83572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How can I socialize?</a:t>
            </a:r>
            <a:endParaRPr lang="en-IN" sz="7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BBC722-B941-3303-E6BE-4C027435C23C}"/>
              </a:ext>
            </a:extLst>
          </p:cNvPr>
          <p:cNvSpPr txBox="1"/>
          <p:nvPr/>
        </p:nvSpPr>
        <p:spPr>
          <a:xfrm>
            <a:off x="4498144" y="24343242"/>
            <a:ext cx="68119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 am extremely nervous and stressed</a:t>
            </a:r>
            <a:endParaRPr lang="en-IN" sz="60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17F141-A73F-58E1-A6B2-50AF0698EDDD}"/>
              </a:ext>
            </a:extLst>
          </p:cNvPr>
          <p:cNvSpPr txBox="1"/>
          <p:nvPr/>
        </p:nvSpPr>
        <p:spPr>
          <a:xfrm>
            <a:off x="137254" y="27134146"/>
            <a:ext cx="68119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Is there someone I can talk to?</a:t>
            </a:r>
            <a:endParaRPr lang="en-IN" sz="6000" dirty="0">
              <a:solidFill>
                <a:schemeClr val="bg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42316FD-6088-6523-F701-1DCD31C25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5642" y="15902487"/>
            <a:ext cx="54864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86538"/>
      </p:ext>
    </p:extLst>
  </p:cSld>
  <p:clrMapOvr>
    <a:masterClrMapping/>
  </p:clrMapOvr>
  <p:transition spd="med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72"/>
          <p:cNvPicPr preferRelativeResize="0"/>
          <p:nvPr/>
        </p:nvPicPr>
        <p:blipFill rotWithShape="1">
          <a:blip r:embed="rId3">
            <a:alphaModFix/>
          </a:blip>
          <a:srcRect r="50000"/>
          <a:stretch/>
        </p:blipFill>
        <p:spPr>
          <a:xfrm>
            <a:off x="4572000" y="-14862"/>
            <a:ext cx="4598424" cy="51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2"/>
          <p:cNvSpPr/>
          <p:nvPr/>
        </p:nvSpPr>
        <p:spPr>
          <a:xfrm>
            <a:off x="3167950" y="20170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51" name="Google Shape;551;p72"/>
          <p:cNvSpPr txBox="1">
            <a:spLocks noGrp="1"/>
          </p:cNvSpPr>
          <p:nvPr>
            <p:ph type="title"/>
          </p:nvPr>
        </p:nvSpPr>
        <p:spPr>
          <a:xfrm>
            <a:off x="685908" y="241362"/>
            <a:ext cx="1868450" cy="5524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WE </a:t>
            </a:r>
            <a:r>
              <a:rPr lang="en-US" dirty="0">
                <a:solidFill>
                  <a:srgbClr val="FFC000"/>
                </a:solidFill>
              </a:rPr>
              <a:t>OFFER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553" name="Google Shape;553;p72"/>
          <p:cNvSpPr txBox="1">
            <a:spLocks noGrp="1"/>
          </p:cNvSpPr>
          <p:nvPr>
            <p:ph type="subTitle" idx="2"/>
          </p:nvPr>
        </p:nvSpPr>
        <p:spPr>
          <a:xfrm>
            <a:off x="3645134" y="939645"/>
            <a:ext cx="2079085" cy="6178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IN" b="1" dirty="0"/>
              <a:t>Ease of campus navigation</a:t>
            </a:r>
            <a:endParaRPr dirty="0"/>
          </a:p>
        </p:txBody>
      </p:sp>
      <p:cxnSp>
        <p:nvCxnSpPr>
          <p:cNvPr id="577" name="Google Shape;577;p72"/>
          <p:cNvCxnSpPr/>
          <p:nvPr/>
        </p:nvCxnSpPr>
        <p:spPr>
          <a:xfrm rot="10800000">
            <a:off x="9042772" y="3647100"/>
            <a:ext cx="0" cy="1381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8" name="Google Shape;578;p72"/>
          <p:cNvCxnSpPr/>
          <p:nvPr/>
        </p:nvCxnSpPr>
        <p:spPr>
          <a:xfrm>
            <a:off x="4571486" y="50363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72"/>
          <p:cNvCxnSpPr/>
          <p:nvPr/>
        </p:nvCxnSpPr>
        <p:spPr>
          <a:xfrm>
            <a:off x="4571486" y="1012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0" name="Google Shape;580;p72"/>
          <p:cNvCxnSpPr/>
          <p:nvPr/>
        </p:nvCxnSpPr>
        <p:spPr>
          <a:xfrm rot="10800000">
            <a:off x="9042772" y="115475"/>
            <a:ext cx="0" cy="1381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2" name="Google Shape;582;p72"/>
          <p:cNvCxnSpPr/>
          <p:nvPr/>
        </p:nvCxnSpPr>
        <p:spPr>
          <a:xfrm>
            <a:off x="4159300" y="702751"/>
            <a:ext cx="1119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4" name="Google Shape;584;p72"/>
          <p:cNvSpPr txBox="1">
            <a:spLocks noGrp="1"/>
          </p:cNvSpPr>
          <p:nvPr>
            <p:ph type="subTitle" idx="4"/>
          </p:nvPr>
        </p:nvSpPr>
        <p:spPr>
          <a:xfrm>
            <a:off x="6067018" y="710526"/>
            <a:ext cx="2975497" cy="12506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b="1" dirty="0"/>
              <a:t>Circumscribe food courts by online facilitation of booking food/delivery/menu.</a:t>
            </a:r>
            <a:endParaRPr b="1" dirty="0"/>
          </a:p>
        </p:txBody>
      </p:sp>
      <p:sp>
        <p:nvSpPr>
          <p:cNvPr id="31" name="Google Shape;550;p72">
            <a:extLst>
              <a:ext uri="{FF2B5EF4-FFF2-40B4-BE49-F238E27FC236}">
                <a16:creationId xmlns:a16="http://schemas.microsoft.com/office/drawing/2014/main" id="{7459AA94-4E53-9EC6-75FC-DE688ED0D25C}"/>
              </a:ext>
            </a:extLst>
          </p:cNvPr>
          <p:cNvSpPr/>
          <p:nvPr/>
        </p:nvSpPr>
        <p:spPr>
          <a:xfrm>
            <a:off x="3167950" y="2884131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" name="Google Shape;553;p72">
            <a:extLst>
              <a:ext uri="{FF2B5EF4-FFF2-40B4-BE49-F238E27FC236}">
                <a16:creationId xmlns:a16="http://schemas.microsoft.com/office/drawing/2014/main" id="{1A559D4E-12BB-B4C5-FEB7-97FC8E46893A}"/>
              </a:ext>
            </a:extLst>
          </p:cNvPr>
          <p:cNvSpPr txBox="1">
            <a:spLocks/>
          </p:cNvSpPr>
          <p:nvPr/>
        </p:nvSpPr>
        <p:spPr>
          <a:xfrm>
            <a:off x="3036317" y="3864560"/>
            <a:ext cx="3317185" cy="31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indent="0"/>
            <a:r>
              <a:rPr lang="en-US" b="1" dirty="0"/>
              <a:t>Easing accommodation transition with provisions for hostels</a:t>
            </a:r>
          </a:p>
        </p:txBody>
      </p:sp>
      <p:sp>
        <p:nvSpPr>
          <p:cNvPr id="58" name="Google Shape;584;p72">
            <a:extLst>
              <a:ext uri="{FF2B5EF4-FFF2-40B4-BE49-F238E27FC236}">
                <a16:creationId xmlns:a16="http://schemas.microsoft.com/office/drawing/2014/main" id="{5F65894D-74B6-5BB6-8C6A-07CFA6A22F79}"/>
              </a:ext>
            </a:extLst>
          </p:cNvPr>
          <p:cNvSpPr txBox="1">
            <a:spLocks/>
          </p:cNvSpPr>
          <p:nvPr/>
        </p:nvSpPr>
        <p:spPr>
          <a:xfrm>
            <a:off x="6388076" y="3967949"/>
            <a:ext cx="2561617" cy="58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indent="0"/>
            <a:r>
              <a:rPr lang="en-US" b="1" dirty="0"/>
              <a:t>Convenience of notice board for upcoming events, fests, openings</a:t>
            </a:r>
          </a:p>
        </p:txBody>
      </p:sp>
      <p:cxnSp>
        <p:nvCxnSpPr>
          <p:cNvPr id="63" name="Google Shape;582;p72">
            <a:extLst>
              <a:ext uri="{FF2B5EF4-FFF2-40B4-BE49-F238E27FC236}">
                <a16:creationId xmlns:a16="http://schemas.microsoft.com/office/drawing/2014/main" id="{DB7C1FEC-EF77-0F76-1731-E9967C6BBBC3}"/>
              </a:ext>
            </a:extLst>
          </p:cNvPr>
          <p:cNvCxnSpPr/>
          <p:nvPr/>
        </p:nvCxnSpPr>
        <p:spPr>
          <a:xfrm>
            <a:off x="7008844" y="702751"/>
            <a:ext cx="1119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12" name="Google Shape;582;p72">
            <a:extLst>
              <a:ext uri="{FF2B5EF4-FFF2-40B4-BE49-F238E27FC236}">
                <a16:creationId xmlns:a16="http://schemas.microsoft.com/office/drawing/2014/main" id="{079230A4-BB09-7A1D-25CE-EF50E62DE241}"/>
              </a:ext>
            </a:extLst>
          </p:cNvPr>
          <p:cNvCxnSpPr/>
          <p:nvPr/>
        </p:nvCxnSpPr>
        <p:spPr>
          <a:xfrm>
            <a:off x="4159300" y="3666945"/>
            <a:ext cx="1119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13" name="Google Shape;582;p72">
            <a:extLst>
              <a:ext uri="{FF2B5EF4-FFF2-40B4-BE49-F238E27FC236}">
                <a16:creationId xmlns:a16="http://schemas.microsoft.com/office/drawing/2014/main" id="{BA4F4351-93B1-DD9B-12EE-5F03B8726734}"/>
              </a:ext>
            </a:extLst>
          </p:cNvPr>
          <p:cNvCxnSpPr/>
          <p:nvPr/>
        </p:nvCxnSpPr>
        <p:spPr>
          <a:xfrm>
            <a:off x="7124591" y="3666945"/>
            <a:ext cx="1119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14" name="Google Shape;553;p72">
            <a:extLst>
              <a:ext uri="{FF2B5EF4-FFF2-40B4-BE49-F238E27FC236}">
                <a16:creationId xmlns:a16="http://schemas.microsoft.com/office/drawing/2014/main" id="{61FD491B-705F-9BB2-945D-F8CC95063627}"/>
              </a:ext>
            </a:extLst>
          </p:cNvPr>
          <p:cNvSpPr txBox="1">
            <a:spLocks/>
          </p:cNvSpPr>
          <p:nvPr/>
        </p:nvSpPr>
        <p:spPr>
          <a:xfrm>
            <a:off x="3112866" y="4457593"/>
            <a:ext cx="3275192" cy="31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500" b="0" i="0" u="none" strike="noStrike" cap="non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indent="0"/>
            <a:r>
              <a:rPr lang="en-US" b="1" dirty="0"/>
              <a:t>Room availability services for flats and Pgs.</a:t>
            </a:r>
          </a:p>
          <a:p>
            <a:pPr marL="0" indent="0"/>
            <a:endParaRPr lang="en-US" dirty="0"/>
          </a:p>
        </p:txBody>
      </p:sp>
      <p:cxnSp>
        <p:nvCxnSpPr>
          <p:cNvPr id="515" name="Google Shape;605;p73">
            <a:extLst>
              <a:ext uri="{FF2B5EF4-FFF2-40B4-BE49-F238E27FC236}">
                <a16:creationId xmlns:a16="http://schemas.microsoft.com/office/drawing/2014/main" id="{8039CC60-80B3-7BCB-F39C-01086242C495}"/>
              </a:ext>
            </a:extLst>
          </p:cNvPr>
          <p:cNvCxnSpPr/>
          <p:nvPr/>
        </p:nvCxnSpPr>
        <p:spPr>
          <a:xfrm>
            <a:off x="7667724" y="2568755"/>
            <a:ext cx="1502700" cy="0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517" name="Picture 516">
            <a:extLst>
              <a:ext uri="{FF2B5EF4-FFF2-40B4-BE49-F238E27FC236}">
                <a16:creationId xmlns:a16="http://schemas.microsoft.com/office/drawing/2014/main" id="{1C346C50-D4FE-DBE5-FC3A-3F256AA3C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9" y="761898"/>
            <a:ext cx="1942554" cy="4070916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73"/>
          <p:cNvPicPr preferRelativeResize="0"/>
          <p:nvPr/>
        </p:nvPicPr>
        <p:blipFill rotWithShape="1">
          <a:blip r:embed="rId3">
            <a:alphaModFix/>
          </a:blip>
          <a:srcRect l="50000"/>
          <a:stretch/>
        </p:blipFill>
        <p:spPr>
          <a:xfrm>
            <a:off x="-20477" y="-17862"/>
            <a:ext cx="4598424" cy="51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3"/>
          <p:cNvSpPr/>
          <p:nvPr/>
        </p:nvSpPr>
        <p:spPr>
          <a:xfrm>
            <a:off x="-25974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92" name="Google Shape;592;p73"/>
          <p:cNvSpPr txBox="1">
            <a:spLocks noGrp="1"/>
          </p:cNvSpPr>
          <p:nvPr>
            <p:ph type="subTitle" idx="2"/>
          </p:nvPr>
        </p:nvSpPr>
        <p:spPr>
          <a:xfrm>
            <a:off x="2095018" y="1508910"/>
            <a:ext cx="3402334" cy="21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Psychiatrist help, SOS help button, AI chat buddy and mentor amenities.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604" name="Google Shape;604;p73"/>
          <p:cNvSpPr txBox="1">
            <a:spLocks noGrp="1"/>
          </p:cNvSpPr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Additional</a:t>
            </a:r>
            <a:br>
              <a:rPr lang="en-US" dirty="0"/>
            </a:br>
            <a:r>
              <a:rPr lang="en-US" dirty="0">
                <a:solidFill>
                  <a:srgbClr val="FFC000"/>
                </a:solidFill>
              </a:rPr>
              <a:t>features</a:t>
            </a:r>
            <a:endParaRPr dirty="0">
              <a:solidFill>
                <a:srgbClr val="FFC000"/>
              </a:solidFill>
            </a:endParaRPr>
          </a:p>
        </p:txBody>
      </p:sp>
      <p:cxnSp>
        <p:nvCxnSpPr>
          <p:cNvPr id="605" name="Google Shape;605;p73"/>
          <p:cNvCxnSpPr/>
          <p:nvPr/>
        </p:nvCxnSpPr>
        <p:spPr>
          <a:xfrm>
            <a:off x="-298672" y="2568755"/>
            <a:ext cx="1502700" cy="0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07" name="Google Shape;607;p73"/>
          <p:cNvCxnSpPr/>
          <p:nvPr/>
        </p:nvCxnSpPr>
        <p:spPr>
          <a:xfrm rot="10800000">
            <a:off x="103276" y="3647100"/>
            <a:ext cx="0" cy="1381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8" name="Google Shape;608;p73"/>
          <p:cNvCxnSpPr/>
          <p:nvPr/>
        </p:nvCxnSpPr>
        <p:spPr>
          <a:xfrm rot="10800000">
            <a:off x="101561" y="50363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9" name="Google Shape;609;p73"/>
          <p:cNvCxnSpPr/>
          <p:nvPr/>
        </p:nvCxnSpPr>
        <p:spPr>
          <a:xfrm rot="10800000">
            <a:off x="101561" y="1012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0" name="Google Shape;610;p73"/>
          <p:cNvCxnSpPr/>
          <p:nvPr/>
        </p:nvCxnSpPr>
        <p:spPr>
          <a:xfrm rot="10800000">
            <a:off x="103276" y="115475"/>
            <a:ext cx="0" cy="1381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2" name="Google Shape;612;p73"/>
          <p:cNvSpPr txBox="1">
            <a:spLocks noGrp="1"/>
          </p:cNvSpPr>
          <p:nvPr>
            <p:ph type="subTitle" idx="4"/>
          </p:nvPr>
        </p:nvSpPr>
        <p:spPr>
          <a:xfrm>
            <a:off x="3393718" y="2705684"/>
            <a:ext cx="18744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+</a:t>
            </a:r>
            <a:endParaRPr dirty="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9"/>
          <p:cNvSpPr txBox="1">
            <a:spLocks noGrp="1"/>
          </p:cNvSpPr>
          <p:nvPr>
            <p:ph type="title"/>
          </p:nvPr>
        </p:nvSpPr>
        <p:spPr>
          <a:xfrm>
            <a:off x="4454300" y="961363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03</a:t>
            </a:r>
            <a:endParaRPr b="1" dirty="0"/>
          </a:p>
        </p:txBody>
      </p:sp>
      <p:sp>
        <p:nvSpPr>
          <p:cNvPr id="523" name="Google Shape;523;p69"/>
          <p:cNvSpPr txBox="1">
            <a:spLocks noGrp="1"/>
          </p:cNvSpPr>
          <p:nvPr>
            <p:ph type="title" idx="2"/>
          </p:nvPr>
        </p:nvSpPr>
        <p:spPr>
          <a:xfrm>
            <a:off x="4350127" y="2206568"/>
            <a:ext cx="4064668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Approach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04630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AC104-A7FA-7CBA-060A-B408A7315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0470" y="0"/>
            <a:ext cx="10185722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49027E-A11A-9FA3-78D5-0A1FA4C1C30D}"/>
              </a:ext>
            </a:extLst>
          </p:cNvPr>
          <p:cNvSpPr txBox="1"/>
          <p:nvPr/>
        </p:nvSpPr>
        <p:spPr>
          <a:xfrm>
            <a:off x="215513" y="1416717"/>
            <a:ext cx="3518704" cy="1002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</a:rPr>
              <a:t>I</a:t>
            </a:r>
            <a:r>
              <a:rPr lang="en-US" sz="19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ntegrate with existing with pre-existing campus and business directories</a:t>
            </a:r>
            <a:endParaRPr lang="en-IN" sz="19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88EA9-ABBC-50D4-10BF-8C9D1D1D8E81}"/>
              </a:ext>
            </a:extLst>
          </p:cNvPr>
          <p:cNvSpPr txBox="1"/>
          <p:nvPr/>
        </p:nvSpPr>
        <p:spPr>
          <a:xfrm>
            <a:off x="215513" y="2728408"/>
            <a:ext cx="374302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b="1" dirty="0">
                <a:solidFill>
                  <a:schemeClr val="bg1"/>
                </a:solidFill>
                <a:latin typeface="Arial" panose="020B0604020202020204" pitchFamily="34" charset="0"/>
              </a:rPr>
              <a:t>P</a:t>
            </a:r>
            <a:r>
              <a:rPr lang="en-US" sz="19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ilot a wireframe/infrastructure to ensure component functionality.</a:t>
            </a:r>
            <a:endParaRPr lang="en-IN" sz="19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5B478-2DDC-3C72-A9D0-526340D448BF}"/>
              </a:ext>
            </a:extLst>
          </p:cNvPr>
          <p:cNvSpPr txBox="1"/>
          <p:nvPr/>
        </p:nvSpPr>
        <p:spPr>
          <a:xfrm>
            <a:off x="215513" y="615736"/>
            <a:ext cx="3518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Utilize widely used app dev platforms</a:t>
            </a:r>
            <a:endParaRPr lang="en-IN" sz="19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9"/>
          <p:cNvSpPr txBox="1">
            <a:spLocks noGrp="1"/>
          </p:cNvSpPr>
          <p:nvPr>
            <p:ph type="title"/>
          </p:nvPr>
        </p:nvSpPr>
        <p:spPr>
          <a:xfrm>
            <a:off x="4454300" y="961363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04</a:t>
            </a:r>
            <a:endParaRPr b="1" dirty="0"/>
          </a:p>
        </p:txBody>
      </p:sp>
      <p:sp>
        <p:nvSpPr>
          <p:cNvPr id="523" name="Google Shape;523;p69"/>
          <p:cNvSpPr txBox="1">
            <a:spLocks noGrp="1"/>
          </p:cNvSpPr>
          <p:nvPr>
            <p:ph type="title" idx="2"/>
          </p:nvPr>
        </p:nvSpPr>
        <p:spPr>
          <a:xfrm>
            <a:off x="4350127" y="2206568"/>
            <a:ext cx="4064668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C000"/>
                </a:solidFill>
              </a:rPr>
              <a:t>IMPACT</a:t>
            </a:r>
            <a:endParaRPr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6628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4" name="Google Shape;704;p76"/>
          <p:cNvGrpSpPr/>
          <p:nvPr/>
        </p:nvGrpSpPr>
        <p:grpSpPr>
          <a:xfrm>
            <a:off x="101550" y="2565175"/>
            <a:ext cx="8941926" cy="2472300"/>
            <a:chOff x="101550" y="2565175"/>
            <a:chExt cx="8941926" cy="2472300"/>
          </a:xfrm>
        </p:grpSpPr>
        <p:cxnSp>
          <p:nvCxnSpPr>
            <p:cNvPr id="705" name="Google Shape;705;p76"/>
            <p:cNvCxnSpPr/>
            <p:nvPr/>
          </p:nvCxnSpPr>
          <p:spPr>
            <a:xfrm>
              <a:off x="102576" y="503730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76"/>
            <p:cNvCxnSpPr/>
            <p:nvPr/>
          </p:nvCxnSpPr>
          <p:spPr>
            <a:xfrm>
              <a:off x="9042450" y="2565175"/>
              <a:ext cx="0" cy="2472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76"/>
            <p:cNvCxnSpPr/>
            <p:nvPr/>
          </p:nvCxnSpPr>
          <p:spPr>
            <a:xfrm>
              <a:off x="101550" y="2565175"/>
              <a:ext cx="0" cy="2472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44D4EC0-47EC-65FF-DD32-EAD43CB5FC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23" t="17411" r="29422"/>
          <a:stretch/>
        </p:blipFill>
        <p:spPr>
          <a:xfrm>
            <a:off x="0" y="2013997"/>
            <a:ext cx="4676172" cy="31295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B60B26-49E6-221B-C51E-CD0C2ACFE2AB}"/>
              </a:ext>
            </a:extLst>
          </p:cNvPr>
          <p:cNvSpPr txBox="1"/>
          <p:nvPr/>
        </p:nvSpPr>
        <p:spPr>
          <a:xfrm>
            <a:off x="2945761" y="198965"/>
            <a:ext cx="606196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Enhanced Adaptation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centralized access to invaluable local information.</a:t>
            </a: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Improved Engagement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increased student involvement. 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Strengthened connectivity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support for 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local businesses.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25D54-D04A-3412-9937-D7DF98209032}"/>
              </a:ext>
            </a:extLst>
          </p:cNvPr>
          <p:cNvSpPr txBox="1"/>
          <p:nvPr/>
        </p:nvSpPr>
        <p:spPr>
          <a:xfrm>
            <a:off x="4467520" y="2559723"/>
            <a:ext cx="447044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Improved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student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experience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streamlined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fresher   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transition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1" dirty="0">
                <a:latin typeface="Arial" panose="020B0604020202020204" pitchFamily="34" charset="0"/>
              </a:rPr>
              <a:t>Ac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cessibility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local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mom-pop stores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businesses.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DED3C2-F428-3EFC-8F13-A684E8F90CBB}"/>
              </a:ext>
            </a:extLst>
          </p:cNvPr>
          <p:cNvSpPr txBox="1"/>
          <p:nvPr/>
        </p:nvSpPr>
        <p:spPr>
          <a:xfrm>
            <a:off x="4520916" y="4120904"/>
            <a:ext cx="4363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Empowers 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one to make brighter decisions.</a:t>
            </a: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2E9571A1-926A-8F95-487B-BDE7FCC4B48E}"/>
              </a:ext>
            </a:extLst>
          </p:cNvPr>
          <p:cNvSpPr/>
          <p:nvPr/>
        </p:nvSpPr>
        <p:spPr>
          <a:xfrm rot="19786415">
            <a:off x="298902" y="333640"/>
            <a:ext cx="2025569" cy="1331089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89C78-E377-38EA-090D-555C7568C2FD}"/>
              </a:ext>
            </a:extLst>
          </p:cNvPr>
          <p:cNvSpPr txBox="1"/>
          <p:nvPr/>
        </p:nvSpPr>
        <p:spPr>
          <a:xfrm>
            <a:off x="657716" y="645241"/>
            <a:ext cx="1307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‘Ooh </a:t>
            </a:r>
            <a:r>
              <a:rPr lang="en-US" sz="2000" b="1" dirty="0" err="1">
                <a:solidFill>
                  <a:schemeClr val="bg1"/>
                </a:solidFill>
              </a:rPr>
              <a:t>ooh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Aah </a:t>
            </a:r>
            <a:r>
              <a:rPr lang="en-US" sz="2000" b="1" dirty="0" err="1">
                <a:solidFill>
                  <a:schemeClr val="bg1"/>
                </a:solidFill>
              </a:rPr>
              <a:t>aah</a:t>
            </a:r>
            <a:r>
              <a:rPr lang="en-US" sz="2000" b="1" dirty="0">
                <a:solidFill>
                  <a:schemeClr val="bg1"/>
                </a:solidFill>
              </a:rPr>
              <a:t>’</a:t>
            </a:r>
            <a:endParaRPr lang="en-IN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9"/>
          <p:cNvSpPr txBox="1">
            <a:spLocks noGrp="1"/>
          </p:cNvSpPr>
          <p:nvPr>
            <p:ph type="title"/>
          </p:nvPr>
        </p:nvSpPr>
        <p:spPr>
          <a:xfrm>
            <a:off x="4454300" y="961363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05</a:t>
            </a:r>
            <a:endParaRPr b="1" dirty="0"/>
          </a:p>
        </p:txBody>
      </p:sp>
      <p:sp>
        <p:nvSpPr>
          <p:cNvPr id="523" name="Google Shape;523;p69"/>
          <p:cNvSpPr txBox="1">
            <a:spLocks noGrp="1"/>
          </p:cNvSpPr>
          <p:nvPr>
            <p:ph type="title" idx="2"/>
          </p:nvPr>
        </p:nvSpPr>
        <p:spPr>
          <a:xfrm>
            <a:off x="4350127" y="2270799"/>
            <a:ext cx="4258614" cy="8711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STATISTICS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907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2C37779-812D-7BBE-09EC-689DE36886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2420751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2731095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18750F-A634-88F4-2A5B-CF46C104210C}"/>
              </a:ext>
            </a:extLst>
          </p:cNvPr>
          <p:cNvSpPr txBox="1"/>
          <p:nvPr/>
        </p:nvSpPr>
        <p:spPr>
          <a:xfrm>
            <a:off x="263912" y="188963"/>
            <a:ext cx="83894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/>
              <a:t>Total Students</a:t>
            </a:r>
            <a:r>
              <a:rPr lang="en-IN" sz="1200" dirty="0"/>
              <a:t>:  Approximately 50,000 students. </a:t>
            </a:r>
          </a:p>
          <a:p>
            <a:endParaRPr lang="en-IN" sz="1200" dirty="0"/>
          </a:p>
          <a:p>
            <a:r>
              <a:rPr lang="en-IN" sz="1200" b="1" dirty="0"/>
              <a:t>Active Users Target</a:t>
            </a:r>
            <a:r>
              <a:rPr lang="en-IN" sz="1200" dirty="0"/>
              <a:t>:  Aim for at least 10% adoption in the first year, which is about 5000 students.</a:t>
            </a:r>
          </a:p>
          <a:p>
            <a:r>
              <a:rPr lang="en-IN" sz="1200" dirty="0"/>
              <a:t> </a:t>
            </a:r>
          </a:p>
          <a:p>
            <a:r>
              <a:rPr lang="en-IN" sz="1200" b="1" dirty="0"/>
              <a:t>Average Search Time Without App</a:t>
            </a:r>
            <a:r>
              <a:rPr lang="en-IN" sz="1200" dirty="0"/>
              <a:t>: 15-30 minutes manually, reduced to about 5 minutes (With App). </a:t>
            </a:r>
          </a:p>
          <a:p>
            <a:endParaRPr lang="en-IN" sz="1200" dirty="0"/>
          </a:p>
          <a:p>
            <a:r>
              <a:rPr lang="en-IN" sz="1200" b="1" dirty="0"/>
              <a:t>Estimated Time Saved per Student</a:t>
            </a:r>
            <a:r>
              <a:rPr lang="en-IN" sz="1200" dirty="0"/>
              <a:t>: 10-25 minutes per search. </a:t>
            </a:r>
          </a:p>
          <a:p>
            <a:r>
              <a:rPr lang="en-IN" sz="1200" dirty="0"/>
              <a:t>If a student checks 4 events a month: 40-100 minutes saved per student monthly. </a:t>
            </a:r>
          </a:p>
          <a:p>
            <a:r>
              <a:rPr lang="en-IN" sz="1200" dirty="0"/>
              <a:t>For 5,000 students: That's around 200,000 to 5,000,000 minutes saved monthly (approximately 3,333 to 8,333 hours).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24C161-38A6-B19B-DEE1-30C67D3E17A5}"/>
              </a:ext>
            </a:extLst>
          </p:cNvPr>
          <p:cNvSpPr txBox="1"/>
          <p:nvPr/>
        </p:nvSpPr>
        <p:spPr>
          <a:xfrm>
            <a:off x="263912" y="2405894"/>
            <a:ext cx="8723971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The KTR campus hosts around 20 events per month. With centralized listings the app can facilitate thousands of new peer connections monthly.</a:t>
            </a:r>
          </a:p>
          <a:p>
            <a:endParaRPr lang="en-IN" sz="1200" dirty="0"/>
          </a:p>
          <a:p>
            <a:endParaRPr lang="en-IN" sz="1200" dirty="0"/>
          </a:p>
          <a:p>
            <a:endParaRPr lang="en-IN" sz="1200" dirty="0"/>
          </a:p>
          <a:p>
            <a:endParaRPr lang="en-IN" sz="1200" dirty="0"/>
          </a:p>
          <a:p>
            <a:endParaRPr lang="en-IN" sz="1200" dirty="0"/>
          </a:p>
          <a:p>
            <a:pPr algn="ctr"/>
            <a:r>
              <a:rPr lang="en-IN" sz="1600" dirty="0"/>
              <a:t>These numbers should help make a compelling case for the potential impact of "Campus Connect" at the SRM KTR campus!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F56E22-2DEC-EB77-6B2B-9799BDA738AC}"/>
              </a:ext>
            </a:extLst>
          </p:cNvPr>
          <p:cNvSpPr txBox="1"/>
          <p:nvPr/>
        </p:nvSpPr>
        <p:spPr>
          <a:xfrm>
            <a:off x="263912" y="2036092"/>
            <a:ext cx="682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/>
              <a:t>Announcements Visibility</a:t>
            </a:r>
            <a:r>
              <a:rPr lang="en-IN" sz="1200" dirty="0"/>
              <a:t>, 90% read rates, compared to the 40-50% with emails.</a:t>
            </a:r>
          </a:p>
        </p:txBody>
      </p:sp>
    </p:spTree>
    <p:extLst>
      <p:ext uri="{BB962C8B-B14F-4D97-AF65-F5344CB8AC3E}">
        <p14:creationId xmlns:p14="http://schemas.microsoft.com/office/powerpoint/2010/main" val="89632403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9"/>
          <p:cNvSpPr txBox="1">
            <a:spLocks noGrp="1"/>
          </p:cNvSpPr>
          <p:nvPr>
            <p:ph type="title"/>
          </p:nvPr>
        </p:nvSpPr>
        <p:spPr>
          <a:xfrm>
            <a:off x="4454300" y="961363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06</a:t>
            </a:r>
            <a:endParaRPr b="1" dirty="0"/>
          </a:p>
        </p:txBody>
      </p:sp>
      <p:sp>
        <p:nvSpPr>
          <p:cNvPr id="523" name="Google Shape;523;p69"/>
          <p:cNvSpPr txBox="1">
            <a:spLocks noGrp="1"/>
          </p:cNvSpPr>
          <p:nvPr>
            <p:ph type="title" idx="2"/>
          </p:nvPr>
        </p:nvSpPr>
        <p:spPr>
          <a:xfrm>
            <a:off x="4350127" y="2206568"/>
            <a:ext cx="4064668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C000"/>
                </a:solidFill>
              </a:rPr>
              <a:t>FUTURE</a:t>
            </a:r>
            <a:endParaRPr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2055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467DF-0BCB-6AF7-D519-0A694D201E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0B3F9D-129A-284E-86A9-1C4812356B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7FA25-83D9-9FA6-53FB-D7816EF3C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392497" y="-10322672"/>
            <a:ext cx="19980638" cy="11249100"/>
          </a:xfrm>
          <a:prstGeom prst="rect">
            <a:avLst/>
          </a:prstGeom>
        </p:spPr>
      </p:pic>
      <p:pic>
        <p:nvPicPr>
          <p:cNvPr id="1028" name="Picture 4" descr="Cloud PNGs for Free Download">
            <a:extLst>
              <a:ext uri="{FF2B5EF4-FFF2-40B4-BE49-F238E27FC236}">
                <a16:creationId xmlns:a16="http://schemas.microsoft.com/office/drawing/2014/main" id="{E41785A5-C14B-AD23-148F-A9D1E8E8E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9972" y="-23476307"/>
            <a:ext cx="4119944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loud PNGs for Free Download">
            <a:extLst>
              <a:ext uri="{FF2B5EF4-FFF2-40B4-BE49-F238E27FC236}">
                <a16:creationId xmlns:a16="http://schemas.microsoft.com/office/drawing/2014/main" id="{DE48262B-6038-91B6-234B-C05E4D993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897" y="-26352856"/>
            <a:ext cx="4119944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loud PNGs for Free Download">
            <a:extLst>
              <a:ext uri="{FF2B5EF4-FFF2-40B4-BE49-F238E27FC236}">
                <a16:creationId xmlns:a16="http://schemas.microsoft.com/office/drawing/2014/main" id="{AAED13E7-D2AC-7458-20ED-CADA2FBFF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378" y="-16327058"/>
            <a:ext cx="4119944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loud PNGs for Free Download">
            <a:extLst>
              <a:ext uri="{FF2B5EF4-FFF2-40B4-BE49-F238E27FC236}">
                <a16:creationId xmlns:a16="http://schemas.microsoft.com/office/drawing/2014/main" id="{21899C86-7A60-CC7A-3FDA-AAF922986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819" y="-12416196"/>
            <a:ext cx="4119944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BE6595-6E59-B169-0BCF-C06D500873DC}"/>
              </a:ext>
            </a:extLst>
          </p:cNvPr>
          <p:cNvSpPr txBox="1"/>
          <p:nvPr/>
        </p:nvSpPr>
        <p:spPr>
          <a:xfrm>
            <a:off x="2359282" y="-22240026"/>
            <a:ext cx="55836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What all do I need?</a:t>
            </a:r>
            <a:endParaRPr lang="en-IN" sz="6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A699A8-3FCC-8732-EC60-DCEBFF9B680C}"/>
              </a:ext>
            </a:extLst>
          </p:cNvPr>
          <p:cNvSpPr txBox="1"/>
          <p:nvPr/>
        </p:nvSpPr>
        <p:spPr>
          <a:xfrm>
            <a:off x="1550294" y="-3708986"/>
            <a:ext cx="90011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What all do I need?</a:t>
            </a:r>
            <a:endParaRPr lang="en-IN" sz="8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574F3-476B-94C9-BE48-B345891B9113}"/>
              </a:ext>
            </a:extLst>
          </p:cNvPr>
          <p:cNvSpPr txBox="1"/>
          <p:nvPr/>
        </p:nvSpPr>
        <p:spPr>
          <a:xfrm>
            <a:off x="736232" y="-17429374"/>
            <a:ext cx="68119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Where is my hostel?</a:t>
            </a:r>
            <a:endParaRPr lang="en-IN" sz="6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784C46-5A22-23B7-868B-35F20B14E15C}"/>
              </a:ext>
            </a:extLst>
          </p:cNvPr>
          <p:cNvSpPr txBox="1"/>
          <p:nvPr/>
        </p:nvSpPr>
        <p:spPr>
          <a:xfrm>
            <a:off x="3317936" y="-19329392"/>
            <a:ext cx="6811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Where will I eat</a:t>
            </a:r>
            <a:endParaRPr lang="en-IN" sz="6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02765E-5703-FE90-C69B-BD41847621DC}"/>
              </a:ext>
            </a:extLst>
          </p:cNvPr>
          <p:cNvSpPr txBox="1"/>
          <p:nvPr/>
        </p:nvSpPr>
        <p:spPr>
          <a:xfrm>
            <a:off x="4265691" y="-10933089"/>
            <a:ext cx="68119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bg1"/>
                </a:solidFill>
              </a:rPr>
              <a:t>Whats</a:t>
            </a:r>
            <a:r>
              <a:rPr lang="en-US" sz="6000" dirty="0">
                <a:solidFill>
                  <a:schemeClr val="bg1"/>
                </a:solidFill>
              </a:rPr>
              <a:t> the laundry system?</a:t>
            </a:r>
            <a:endParaRPr lang="en-IN" sz="60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EC2C9A-1F99-73B7-B17E-7EAF51CC960D}"/>
              </a:ext>
            </a:extLst>
          </p:cNvPr>
          <p:cNvSpPr txBox="1"/>
          <p:nvPr/>
        </p:nvSpPr>
        <p:spPr>
          <a:xfrm>
            <a:off x="-461654" y="-3904310"/>
            <a:ext cx="6811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Mess?</a:t>
            </a:r>
            <a:endParaRPr lang="en-IN" sz="6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7C94F6-1C44-30FF-5632-20AB6EA6C2A3}"/>
              </a:ext>
            </a:extLst>
          </p:cNvPr>
          <p:cNvSpPr txBox="1"/>
          <p:nvPr/>
        </p:nvSpPr>
        <p:spPr>
          <a:xfrm>
            <a:off x="1745131" y="-12888438"/>
            <a:ext cx="68119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Where’s the basketball court?</a:t>
            </a:r>
            <a:endParaRPr lang="en-IN" sz="6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6158E9-6290-D46D-608F-E91E4076E85B}"/>
              </a:ext>
            </a:extLst>
          </p:cNvPr>
          <p:cNvSpPr txBox="1"/>
          <p:nvPr/>
        </p:nvSpPr>
        <p:spPr>
          <a:xfrm>
            <a:off x="3806312" y="-5044451"/>
            <a:ext cx="6811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Cricket team?</a:t>
            </a:r>
            <a:endParaRPr lang="en-IN" sz="60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4D2DE0-14FF-3C91-9666-999EA5812803}"/>
              </a:ext>
            </a:extLst>
          </p:cNvPr>
          <p:cNvSpPr txBox="1"/>
          <p:nvPr/>
        </p:nvSpPr>
        <p:spPr>
          <a:xfrm>
            <a:off x="5457615" y="-4809993"/>
            <a:ext cx="8357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University building?</a:t>
            </a:r>
            <a:endParaRPr lang="en-IN" sz="7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F8F1FC-282B-B525-47E2-AAB7F339ABB5}"/>
              </a:ext>
            </a:extLst>
          </p:cNvPr>
          <p:cNvSpPr txBox="1"/>
          <p:nvPr/>
        </p:nvSpPr>
        <p:spPr>
          <a:xfrm>
            <a:off x="-797121" y="-10446878"/>
            <a:ext cx="68119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Where do I file complaints?</a:t>
            </a:r>
            <a:endParaRPr lang="en-IN" sz="60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23E96B-FDC9-26C4-9130-30E0BDCAA946}"/>
              </a:ext>
            </a:extLst>
          </p:cNvPr>
          <p:cNvSpPr txBox="1"/>
          <p:nvPr/>
        </p:nvSpPr>
        <p:spPr>
          <a:xfrm>
            <a:off x="2215497" y="-3292331"/>
            <a:ext cx="83572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Are there any </a:t>
            </a:r>
            <a:r>
              <a:rPr lang="en-US" sz="7200" dirty="0" err="1">
                <a:solidFill>
                  <a:schemeClr val="bg1"/>
                </a:solidFill>
              </a:rPr>
              <a:t>pgs</a:t>
            </a:r>
            <a:r>
              <a:rPr lang="en-US" sz="7200" dirty="0">
                <a:solidFill>
                  <a:schemeClr val="bg1"/>
                </a:solidFill>
              </a:rPr>
              <a:t> around me?</a:t>
            </a:r>
            <a:endParaRPr lang="en-IN" sz="7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0809DD-2BE8-263E-7B6D-31CCE9D6E2C2}"/>
              </a:ext>
            </a:extLst>
          </p:cNvPr>
          <p:cNvSpPr txBox="1"/>
          <p:nvPr/>
        </p:nvSpPr>
        <p:spPr>
          <a:xfrm>
            <a:off x="0" y="-7860154"/>
            <a:ext cx="68119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How do I contact my warden?</a:t>
            </a:r>
            <a:endParaRPr lang="en-IN" sz="60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134548-0544-1807-12A2-C90BE257870C}"/>
              </a:ext>
            </a:extLst>
          </p:cNvPr>
          <p:cNvSpPr txBox="1"/>
          <p:nvPr/>
        </p:nvSpPr>
        <p:spPr>
          <a:xfrm>
            <a:off x="5309850" y="-16996765"/>
            <a:ext cx="83572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Who is my roommate?</a:t>
            </a:r>
            <a:endParaRPr lang="en-IN" sz="7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0EB4FC-7C9A-7A1C-DD1E-0F17A707661B}"/>
              </a:ext>
            </a:extLst>
          </p:cNvPr>
          <p:cNvSpPr txBox="1"/>
          <p:nvPr/>
        </p:nvSpPr>
        <p:spPr>
          <a:xfrm>
            <a:off x="-554029" y="-6740427"/>
            <a:ext cx="68119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Room </a:t>
            </a:r>
          </a:p>
          <a:p>
            <a:r>
              <a:rPr lang="en-US" sz="6000" dirty="0">
                <a:solidFill>
                  <a:schemeClr val="bg1"/>
                </a:solidFill>
              </a:rPr>
              <a:t>Cleaning service?</a:t>
            </a:r>
            <a:endParaRPr lang="en-IN" sz="60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76965F-62FD-C1BB-19EC-02EA4D688FF8}"/>
              </a:ext>
            </a:extLst>
          </p:cNvPr>
          <p:cNvSpPr txBox="1"/>
          <p:nvPr/>
        </p:nvSpPr>
        <p:spPr>
          <a:xfrm>
            <a:off x="-1144960" y="-4536619"/>
            <a:ext cx="83572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How can I socialize?</a:t>
            </a:r>
            <a:endParaRPr lang="en-IN" sz="7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BBC722-B941-3303-E6BE-4C027435C23C}"/>
              </a:ext>
            </a:extLst>
          </p:cNvPr>
          <p:cNvSpPr txBox="1"/>
          <p:nvPr/>
        </p:nvSpPr>
        <p:spPr>
          <a:xfrm>
            <a:off x="4498144" y="-8650125"/>
            <a:ext cx="68119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 am extremely nervous and stressed</a:t>
            </a:r>
            <a:endParaRPr lang="en-IN" sz="60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17F141-A73F-58E1-A6B2-50AF0698EDDD}"/>
              </a:ext>
            </a:extLst>
          </p:cNvPr>
          <p:cNvSpPr txBox="1"/>
          <p:nvPr/>
        </p:nvSpPr>
        <p:spPr>
          <a:xfrm>
            <a:off x="137254" y="-5859221"/>
            <a:ext cx="68119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Is there someone I can talk to?</a:t>
            </a:r>
            <a:endParaRPr lang="en-IN" sz="6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952243-B909-DA1C-701E-88286CAFB121}"/>
              </a:ext>
            </a:extLst>
          </p:cNvPr>
          <p:cNvSpPr txBox="1"/>
          <p:nvPr/>
        </p:nvSpPr>
        <p:spPr>
          <a:xfrm>
            <a:off x="8557052" y="506461"/>
            <a:ext cx="131368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Impact" panose="020B0806030902050204" pitchFamily="34" charset="0"/>
              </a:rPr>
              <a:t>ONE</a:t>
            </a:r>
          </a:p>
          <a:p>
            <a:pPr algn="ctr"/>
            <a:r>
              <a:rPr lang="en-US" sz="8800" dirty="0">
                <a:solidFill>
                  <a:schemeClr val="bg1"/>
                </a:solidFill>
                <a:latin typeface="Impact" panose="020B0806030902050204" pitchFamily="34" charset="0"/>
              </a:rPr>
              <a:t>STOP</a:t>
            </a:r>
          </a:p>
          <a:p>
            <a:pPr algn="ctr"/>
            <a:r>
              <a:rPr lang="en-US" sz="8800" dirty="0">
                <a:solidFill>
                  <a:schemeClr val="bg1"/>
                </a:solidFill>
                <a:latin typeface="Impact" panose="020B0806030902050204" pitchFamily="34" charset="0"/>
              </a:rPr>
              <a:t>SOLUTION</a:t>
            </a:r>
            <a:endParaRPr lang="en-IN" sz="8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857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86"/>
          <p:cNvSpPr txBox="1">
            <a:spLocks noGrp="1"/>
          </p:cNvSpPr>
          <p:nvPr>
            <p:ph type="title"/>
          </p:nvPr>
        </p:nvSpPr>
        <p:spPr>
          <a:xfrm>
            <a:off x="3180600" y="294790"/>
            <a:ext cx="2782800" cy="15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foresee</a:t>
            </a:r>
            <a:endParaRPr dirty="0"/>
          </a:p>
        </p:txBody>
      </p:sp>
      <p:sp>
        <p:nvSpPr>
          <p:cNvPr id="945" name="Google Shape;945;p86"/>
          <p:cNvSpPr txBox="1">
            <a:spLocks noGrp="1"/>
          </p:cNvSpPr>
          <p:nvPr>
            <p:ph type="subTitle" idx="3"/>
          </p:nvPr>
        </p:nvSpPr>
        <p:spPr>
          <a:xfrm>
            <a:off x="6315342" y="2847219"/>
            <a:ext cx="19200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ebas Neue"/>
                <a:ea typeface="Bebas Neue"/>
                <a:cs typeface="Bebas Neue"/>
                <a:sym typeface="Bebas Neue"/>
              </a:rPr>
              <a:t>Feasibility 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46" name="Google Shape;946;p86"/>
          <p:cNvSpPr txBox="1">
            <a:spLocks noGrp="1"/>
          </p:cNvSpPr>
          <p:nvPr>
            <p:ph type="subTitle" idx="4"/>
          </p:nvPr>
        </p:nvSpPr>
        <p:spPr>
          <a:xfrm>
            <a:off x="5963250" y="3137264"/>
            <a:ext cx="2967554" cy="14332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278FD8"/>
                </a:solidFill>
                <a:effectLst/>
                <a:latin typeface="Arial" panose="020B0604020202020204" pitchFamily="34" charset="0"/>
              </a:rPr>
              <a:t>Extremely </a:t>
            </a:r>
            <a:r>
              <a:rPr lang="en-US" sz="1800" b="1" i="0" u="none" strike="noStrike" dirty="0">
                <a:solidFill>
                  <a:srgbClr val="278FD8"/>
                </a:solidFill>
                <a:effectLst/>
                <a:latin typeface="Arial" panose="020B0604020202020204" pitchFamily="34" charset="0"/>
              </a:rPr>
              <a:t>relevant </a:t>
            </a:r>
            <a:r>
              <a:rPr lang="en-US" sz="1800" b="0" i="0" u="none" strike="noStrike" dirty="0">
                <a:solidFill>
                  <a:srgbClr val="278FD8"/>
                </a:solidFill>
                <a:effectLst/>
                <a:latin typeface="Arial" panose="020B0604020202020204" pitchFamily="34" charset="0"/>
              </a:rPr>
              <a:t>as new students are a continually </a:t>
            </a:r>
            <a:r>
              <a:rPr lang="en-US" sz="1800" b="1" i="0" u="none" strike="noStrike" dirty="0">
                <a:solidFill>
                  <a:srgbClr val="278FD8"/>
                </a:solidFill>
                <a:effectLst/>
                <a:latin typeface="Arial" panose="020B0604020202020204" pitchFamily="34" charset="0"/>
              </a:rPr>
              <a:t>growing</a:t>
            </a:r>
            <a:r>
              <a:rPr lang="en-US" sz="1800" b="0" i="0" u="none" strike="noStrike" dirty="0">
                <a:solidFill>
                  <a:srgbClr val="278FD8"/>
                </a:solidFill>
                <a:effectLst/>
                <a:latin typeface="Arial" panose="020B0604020202020204" pitchFamily="34" charset="0"/>
              </a:rPr>
              <a:t> and substantial </a:t>
            </a:r>
            <a:r>
              <a:rPr lang="en-US" sz="1800" b="1" i="0" u="none" strike="noStrike" dirty="0">
                <a:solidFill>
                  <a:srgbClr val="278FD8"/>
                </a:solidFill>
                <a:effectLst/>
                <a:latin typeface="Arial" panose="020B0604020202020204" pitchFamily="34" charset="0"/>
              </a:rPr>
              <a:t>demographic</a:t>
            </a:r>
            <a:r>
              <a:rPr lang="en-US" sz="1800" b="0" i="0" u="none" strike="noStrike" dirty="0">
                <a:solidFill>
                  <a:srgbClr val="278FD8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947" name="Google Shape;947;p86"/>
          <p:cNvSpPr txBox="1">
            <a:spLocks noGrp="1"/>
          </p:cNvSpPr>
          <p:nvPr>
            <p:ph type="subTitle" idx="1"/>
          </p:nvPr>
        </p:nvSpPr>
        <p:spPr>
          <a:xfrm>
            <a:off x="945404" y="2847226"/>
            <a:ext cx="18378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ebas Neue"/>
                <a:ea typeface="Bebas Neue"/>
                <a:cs typeface="Bebas Neue"/>
                <a:sym typeface="Bebas Neue"/>
              </a:rPr>
              <a:t>scale</a:t>
            </a:r>
            <a:endParaRPr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48" name="Google Shape;948;p86"/>
          <p:cNvSpPr txBox="1">
            <a:spLocks noGrp="1"/>
          </p:cNvSpPr>
          <p:nvPr>
            <p:ph type="subTitle" idx="2"/>
          </p:nvPr>
        </p:nvSpPr>
        <p:spPr>
          <a:xfrm>
            <a:off x="59183" y="3135947"/>
            <a:ext cx="3121142" cy="16899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800" b="0" i="0" u="none" strike="noStrike" dirty="0">
                <a:solidFill>
                  <a:srgbClr val="278FD8"/>
                </a:solidFill>
                <a:effectLst/>
                <a:latin typeface="Arial" panose="020B0604020202020204" pitchFamily="34" charset="0"/>
              </a:rPr>
              <a:t>We </a:t>
            </a:r>
            <a:r>
              <a:rPr lang="en-US" sz="1800" b="1" i="0" u="none" strike="noStrike" dirty="0">
                <a:solidFill>
                  <a:srgbClr val="278FD8"/>
                </a:solidFill>
                <a:effectLst/>
                <a:latin typeface="Arial" panose="020B0604020202020204" pitchFamily="34" charset="0"/>
              </a:rPr>
              <a:t>envision</a:t>
            </a:r>
            <a:r>
              <a:rPr lang="en-US" sz="1800" b="0" i="0" u="none" strike="noStrike" dirty="0">
                <a:solidFill>
                  <a:srgbClr val="278FD8"/>
                </a:solidFill>
                <a:effectLst/>
                <a:latin typeface="Arial" panose="020B0604020202020204" pitchFamily="34" charset="0"/>
              </a:rPr>
              <a:t> to scale it to not just all SRM campuses, but in all </a:t>
            </a:r>
            <a:r>
              <a:rPr lang="en-US" sz="1800" b="1" i="0" u="none" strike="noStrike" dirty="0">
                <a:solidFill>
                  <a:srgbClr val="278FD8"/>
                </a:solidFill>
                <a:effectLst/>
                <a:latin typeface="Arial" panose="020B0604020202020204" pitchFamily="34" charset="0"/>
              </a:rPr>
              <a:t>Major institutions of our country.</a:t>
            </a:r>
            <a:endParaRPr lang="en-US" sz="1800" b="0" i="0" u="none" strike="noStrike" dirty="0">
              <a:solidFill>
                <a:srgbClr val="278FD8"/>
              </a:solidFill>
              <a:effectLst/>
              <a:latin typeface="Arial" panose="020B0604020202020204" pitchFamily="3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cxnSp>
        <p:nvCxnSpPr>
          <p:cNvPr id="950" name="Google Shape;950;p86"/>
          <p:cNvCxnSpPr/>
          <p:nvPr/>
        </p:nvCxnSpPr>
        <p:spPr>
          <a:xfrm>
            <a:off x="3180325" y="5035525"/>
            <a:ext cx="279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86"/>
          <p:cNvSpPr/>
          <p:nvPr/>
        </p:nvSpPr>
        <p:spPr>
          <a:xfrm>
            <a:off x="6513180" y="2066318"/>
            <a:ext cx="603600" cy="6036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953" name="Google Shape;953;p86"/>
          <p:cNvCxnSpPr/>
          <p:nvPr/>
        </p:nvCxnSpPr>
        <p:spPr>
          <a:xfrm>
            <a:off x="3185250" y="103058"/>
            <a:ext cx="2778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AutoShape 2">
            <a:extLst>
              <a:ext uri="{FF2B5EF4-FFF2-40B4-BE49-F238E27FC236}">
                <a16:creationId xmlns:a16="http://schemas.microsoft.com/office/drawing/2014/main" id="{B2629B90-A363-C873-9FBC-D160994F3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2614000" cy="261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FE98E-C78F-18FA-D85F-BCD374032D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43" r="24325" b="35030"/>
          <a:stretch/>
        </p:blipFill>
        <p:spPr>
          <a:xfrm>
            <a:off x="3586754" y="3002169"/>
            <a:ext cx="1970460" cy="2156738"/>
          </a:xfrm>
          <a:prstGeom prst="rect">
            <a:avLst/>
          </a:prstGeom>
        </p:spPr>
      </p:pic>
      <p:sp>
        <p:nvSpPr>
          <p:cNvPr id="12" name="Google Shape;952;p86">
            <a:extLst>
              <a:ext uri="{FF2B5EF4-FFF2-40B4-BE49-F238E27FC236}">
                <a16:creationId xmlns:a16="http://schemas.microsoft.com/office/drawing/2014/main" id="{CA4FB119-5627-5E32-B1CF-31A886365BD6}"/>
              </a:ext>
            </a:extLst>
          </p:cNvPr>
          <p:cNvSpPr/>
          <p:nvPr/>
        </p:nvSpPr>
        <p:spPr>
          <a:xfrm>
            <a:off x="2027220" y="2066318"/>
            <a:ext cx="603600" cy="6036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5136;p141">
            <a:extLst>
              <a:ext uri="{FF2B5EF4-FFF2-40B4-BE49-F238E27FC236}">
                <a16:creationId xmlns:a16="http://schemas.microsoft.com/office/drawing/2014/main" id="{04CD7760-40B9-A64E-FBA7-6E80DA15289A}"/>
              </a:ext>
            </a:extLst>
          </p:cNvPr>
          <p:cNvGrpSpPr/>
          <p:nvPr/>
        </p:nvGrpSpPr>
        <p:grpSpPr>
          <a:xfrm>
            <a:off x="2173588" y="2125852"/>
            <a:ext cx="312550" cy="443615"/>
            <a:chOff x="4054103" y="2430191"/>
            <a:chExt cx="218687" cy="349052"/>
          </a:xfrm>
        </p:grpSpPr>
        <p:sp>
          <p:nvSpPr>
            <p:cNvPr id="10" name="Google Shape;15137;p141">
              <a:extLst>
                <a:ext uri="{FF2B5EF4-FFF2-40B4-BE49-F238E27FC236}">
                  <a16:creationId xmlns:a16="http://schemas.microsoft.com/office/drawing/2014/main" id="{8B46440C-56B8-6646-C8C8-6D6515ECECCF}"/>
                </a:ext>
              </a:extLst>
            </p:cNvPr>
            <p:cNvSpPr/>
            <p:nvPr/>
          </p:nvSpPr>
          <p:spPr>
            <a:xfrm>
              <a:off x="4054103" y="2430191"/>
              <a:ext cx="218687" cy="349052"/>
            </a:xfrm>
            <a:custGeom>
              <a:avLst/>
              <a:gdLst/>
              <a:ahLst/>
              <a:cxnLst/>
              <a:rect l="l" t="t" r="r" b="b"/>
              <a:pathLst>
                <a:path w="6871" h="10967" extrusionOk="0">
                  <a:moveTo>
                    <a:pt x="6513" y="846"/>
                  </a:moveTo>
                  <a:cubicBezTo>
                    <a:pt x="6513" y="846"/>
                    <a:pt x="6537" y="846"/>
                    <a:pt x="6537" y="870"/>
                  </a:cubicBezTo>
                  <a:lnTo>
                    <a:pt x="6537" y="1203"/>
                  </a:lnTo>
                  <a:lnTo>
                    <a:pt x="6513" y="1203"/>
                  </a:lnTo>
                  <a:lnTo>
                    <a:pt x="6001" y="1227"/>
                  </a:lnTo>
                  <a:cubicBezTo>
                    <a:pt x="5906" y="1227"/>
                    <a:pt x="5834" y="1298"/>
                    <a:pt x="5834" y="1382"/>
                  </a:cubicBezTo>
                  <a:cubicBezTo>
                    <a:pt x="5834" y="1477"/>
                    <a:pt x="5906" y="1548"/>
                    <a:pt x="6001" y="1548"/>
                  </a:cubicBezTo>
                  <a:lnTo>
                    <a:pt x="6180" y="1548"/>
                  </a:lnTo>
                  <a:lnTo>
                    <a:pt x="6180" y="7239"/>
                  </a:lnTo>
                  <a:cubicBezTo>
                    <a:pt x="6180" y="7239"/>
                    <a:pt x="6180" y="7251"/>
                    <a:pt x="6156" y="7251"/>
                  </a:cubicBezTo>
                  <a:lnTo>
                    <a:pt x="655" y="7251"/>
                  </a:lnTo>
                  <a:cubicBezTo>
                    <a:pt x="655" y="7251"/>
                    <a:pt x="643" y="7251"/>
                    <a:pt x="643" y="7239"/>
                  </a:cubicBezTo>
                  <a:lnTo>
                    <a:pt x="643" y="1548"/>
                  </a:lnTo>
                  <a:lnTo>
                    <a:pt x="5310" y="1548"/>
                  </a:lnTo>
                  <a:cubicBezTo>
                    <a:pt x="5406" y="1548"/>
                    <a:pt x="5477" y="1477"/>
                    <a:pt x="5477" y="1382"/>
                  </a:cubicBezTo>
                  <a:cubicBezTo>
                    <a:pt x="5477" y="1298"/>
                    <a:pt x="5406" y="1227"/>
                    <a:pt x="5310" y="1227"/>
                  </a:cubicBezTo>
                  <a:lnTo>
                    <a:pt x="322" y="1227"/>
                  </a:lnTo>
                  <a:cubicBezTo>
                    <a:pt x="322" y="1227"/>
                    <a:pt x="310" y="1227"/>
                    <a:pt x="310" y="1203"/>
                  </a:cubicBezTo>
                  <a:lnTo>
                    <a:pt x="310" y="870"/>
                  </a:lnTo>
                  <a:cubicBezTo>
                    <a:pt x="310" y="870"/>
                    <a:pt x="310" y="846"/>
                    <a:pt x="322" y="846"/>
                  </a:cubicBezTo>
                  <a:close/>
                  <a:moveTo>
                    <a:pt x="5179" y="7561"/>
                  </a:moveTo>
                  <a:lnTo>
                    <a:pt x="5656" y="9990"/>
                  </a:lnTo>
                  <a:lnTo>
                    <a:pt x="3572" y="9990"/>
                  </a:lnTo>
                  <a:lnTo>
                    <a:pt x="3572" y="8085"/>
                  </a:lnTo>
                  <a:cubicBezTo>
                    <a:pt x="3572" y="7990"/>
                    <a:pt x="3501" y="7918"/>
                    <a:pt x="3405" y="7918"/>
                  </a:cubicBezTo>
                  <a:cubicBezTo>
                    <a:pt x="3310" y="7918"/>
                    <a:pt x="3239" y="7990"/>
                    <a:pt x="3239" y="8085"/>
                  </a:cubicBezTo>
                  <a:lnTo>
                    <a:pt x="3239" y="9990"/>
                  </a:lnTo>
                  <a:lnTo>
                    <a:pt x="1155" y="9990"/>
                  </a:lnTo>
                  <a:lnTo>
                    <a:pt x="1643" y="7561"/>
                  </a:lnTo>
                  <a:close/>
                  <a:moveTo>
                    <a:pt x="3417" y="0"/>
                  </a:moveTo>
                  <a:cubicBezTo>
                    <a:pt x="3334" y="0"/>
                    <a:pt x="3263" y="72"/>
                    <a:pt x="3263" y="167"/>
                  </a:cubicBezTo>
                  <a:lnTo>
                    <a:pt x="3263" y="524"/>
                  </a:lnTo>
                  <a:lnTo>
                    <a:pt x="322" y="524"/>
                  </a:lnTo>
                  <a:cubicBezTo>
                    <a:pt x="143" y="524"/>
                    <a:pt x="0" y="667"/>
                    <a:pt x="0" y="846"/>
                  </a:cubicBezTo>
                  <a:lnTo>
                    <a:pt x="0" y="1191"/>
                  </a:lnTo>
                  <a:cubicBezTo>
                    <a:pt x="0" y="1370"/>
                    <a:pt x="143" y="1524"/>
                    <a:pt x="322" y="1524"/>
                  </a:cubicBezTo>
                  <a:lnTo>
                    <a:pt x="334" y="1524"/>
                  </a:lnTo>
                  <a:lnTo>
                    <a:pt x="334" y="7204"/>
                  </a:lnTo>
                  <a:cubicBezTo>
                    <a:pt x="334" y="7382"/>
                    <a:pt x="488" y="7525"/>
                    <a:pt x="667" y="7525"/>
                  </a:cubicBezTo>
                  <a:lnTo>
                    <a:pt x="1334" y="7525"/>
                  </a:lnTo>
                  <a:lnTo>
                    <a:pt x="679" y="10776"/>
                  </a:lnTo>
                  <a:cubicBezTo>
                    <a:pt x="667" y="10859"/>
                    <a:pt x="727" y="10954"/>
                    <a:pt x="798" y="10966"/>
                  </a:cubicBezTo>
                  <a:lnTo>
                    <a:pt x="834" y="10966"/>
                  </a:lnTo>
                  <a:cubicBezTo>
                    <a:pt x="905" y="10966"/>
                    <a:pt x="977" y="10907"/>
                    <a:pt x="1000" y="10835"/>
                  </a:cubicBezTo>
                  <a:lnTo>
                    <a:pt x="1119" y="10264"/>
                  </a:lnTo>
                  <a:lnTo>
                    <a:pt x="3274" y="10264"/>
                  </a:lnTo>
                  <a:lnTo>
                    <a:pt x="3274" y="10788"/>
                  </a:lnTo>
                  <a:cubicBezTo>
                    <a:pt x="3274" y="10883"/>
                    <a:pt x="3346" y="10954"/>
                    <a:pt x="3441" y="10954"/>
                  </a:cubicBezTo>
                  <a:cubicBezTo>
                    <a:pt x="3524" y="10954"/>
                    <a:pt x="3596" y="10883"/>
                    <a:pt x="3596" y="10788"/>
                  </a:cubicBezTo>
                  <a:lnTo>
                    <a:pt x="3596" y="10264"/>
                  </a:lnTo>
                  <a:lnTo>
                    <a:pt x="5763" y="10264"/>
                  </a:lnTo>
                  <a:lnTo>
                    <a:pt x="5882" y="10835"/>
                  </a:lnTo>
                  <a:cubicBezTo>
                    <a:pt x="5894" y="10907"/>
                    <a:pt x="5965" y="10966"/>
                    <a:pt x="6037" y="10966"/>
                  </a:cubicBezTo>
                  <a:lnTo>
                    <a:pt x="6072" y="10966"/>
                  </a:lnTo>
                  <a:cubicBezTo>
                    <a:pt x="6156" y="10954"/>
                    <a:pt x="6215" y="10859"/>
                    <a:pt x="6191" y="10776"/>
                  </a:cubicBezTo>
                  <a:lnTo>
                    <a:pt x="5537" y="7525"/>
                  </a:lnTo>
                  <a:lnTo>
                    <a:pt x="6203" y="7525"/>
                  </a:lnTo>
                  <a:cubicBezTo>
                    <a:pt x="6382" y="7525"/>
                    <a:pt x="6537" y="7382"/>
                    <a:pt x="6537" y="7204"/>
                  </a:cubicBezTo>
                  <a:lnTo>
                    <a:pt x="6537" y="1513"/>
                  </a:lnTo>
                  <a:lnTo>
                    <a:pt x="6549" y="1513"/>
                  </a:lnTo>
                  <a:cubicBezTo>
                    <a:pt x="6727" y="1513"/>
                    <a:pt x="6870" y="1370"/>
                    <a:pt x="6870" y="1191"/>
                  </a:cubicBezTo>
                  <a:lnTo>
                    <a:pt x="6870" y="870"/>
                  </a:lnTo>
                  <a:cubicBezTo>
                    <a:pt x="6846" y="667"/>
                    <a:pt x="6692" y="524"/>
                    <a:pt x="6513" y="524"/>
                  </a:cubicBezTo>
                  <a:lnTo>
                    <a:pt x="3584" y="524"/>
                  </a:lnTo>
                  <a:lnTo>
                    <a:pt x="3584" y="167"/>
                  </a:lnTo>
                  <a:cubicBezTo>
                    <a:pt x="3584" y="72"/>
                    <a:pt x="3513" y="0"/>
                    <a:pt x="3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138;p141">
              <a:extLst>
                <a:ext uri="{FF2B5EF4-FFF2-40B4-BE49-F238E27FC236}">
                  <a16:creationId xmlns:a16="http://schemas.microsoft.com/office/drawing/2014/main" id="{F1544F00-F201-ADDE-94DC-05D95F55E993}"/>
                </a:ext>
              </a:extLst>
            </p:cNvPr>
            <p:cNvSpPr/>
            <p:nvPr/>
          </p:nvSpPr>
          <p:spPr>
            <a:xfrm>
              <a:off x="4091595" y="2517716"/>
              <a:ext cx="142524" cy="103503"/>
            </a:xfrm>
            <a:custGeom>
              <a:avLst/>
              <a:gdLst/>
              <a:ahLst/>
              <a:cxnLst/>
              <a:rect l="l" t="t" r="r" b="b"/>
              <a:pathLst>
                <a:path w="4478" h="3252" extrusionOk="0">
                  <a:moveTo>
                    <a:pt x="3430" y="1"/>
                  </a:moveTo>
                  <a:cubicBezTo>
                    <a:pt x="3347" y="1"/>
                    <a:pt x="3275" y="84"/>
                    <a:pt x="3275" y="168"/>
                  </a:cubicBezTo>
                  <a:cubicBezTo>
                    <a:pt x="3275" y="263"/>
                    <a:pt x="3347" y="334"/>
                    <a:pt x="3430" y="334"/>
                  </a:cubicBezTo>
                  <a:lnTo>
                    <a:pt x="3906" y="334"/>
                  </a:lnTo>
                  <a:lnTo>
                    <a:pt x="2335" y="1906"/>
                  </a:lnTo>
                  <a:lnTo>
                    <a:pt x="2323" y="1906"/>
                  </a:lnTo>
                  <a:lnTo>
                    <a:pt x="1965" y="1549"/>
                  </a:lnTo>
                  <a:cubicBezTo>
                    <a:pt x="1894" y="1483"/>
                    <a:pt x="1808" y="1450"/>
                    <a:pt x="1723" y="1450"/>
                  </a:cubicBezTo>
                  <a:cubicBezTo>
                    <a:pt x="1638" y="1450"/>
                    <a:pt x="1555" y="1483"/>
                    <a:pt x="1489" y="1549"/>
                  </a:cubicBezTo>
                  <a:lnTo>
                    <a:pt x="60" y="2977"/>
                  </a:lnTo>
                  <a:cubicBezTo>
                    <a:pt x="1" y="3037"/>
                    <a:pt x="1" y="3144"/>
                    <a:pt x="60" y="3204"/>
                  </a:cubicBezTo>
                  <a:cubicBezTo>
                    <a:pt x="84" y="3239"/>
                    <a:pt x="132" y="3251"/>
                    <a:pt x="180" y="3251"/>
                  </a:cubicBezTo>
                  <a:cubicBezTo>
                    <a:pt x="215" y="3251"/>
                    <a:pt x="263" y="3239"/>
                    <a:pt x="299" y="3204"/>
                  </a:cubicBezTo>
                  <a:lnTo>
                    <a:pt x="1727" y="1775"/>
                  </a:lnTo>
                  <a:lnTo>
                    <a:pt x="1739" y="1775"/>
                  </a:lnTo>
                  <a:lnTo>
                    <a:pt x="2096" y="2132"/>
                  </a:lnTo>
                  <a:cubicBezTo>
                    <a:pt x="2156" y="2192"/>
                    <a:pt x="2239" y="2239"/>
                    <a:pt x="2335" y="2239"/>
                  </a:cubicBezTo>
                  <a:cubicBezTo>
                    <a:pt x="2418" y="2239"/>
                    <a:pt x="2513" y="2203"/>
                    <a:pt x="2573" y="2132"/>
                  </a:cubicBezTo>
                  <a:lnTo>
                    <a:pt x="4144" y="560"/>
                  </a:lnTo>
                  <a:lnTo>
                    <a:pt x="4144" y="1037"/>
                  </a:lnTo>
                  <a:cubicBezTo>
                    <a:pt x="4144" y="1120"/>
                    <a:pt x="4228" y="1191"/>
                    <a:pt x="4311" y="1191"/>
                  </a:cubicBezTo>
                  <a:cubicBezTo>
                    <a:pt x="4406" y="1191"/>
                    <a:pt x="4478" y="1120"/>
                    <a:pt x="4478" y="1037"/>
                  </a:cubicBezTo>
                  <a:lnTo>
                    <a:pt x="4478" y="168"/>
                  </a:lnTo>
                  <a:cubicBezTo>
                    <a:pt x="4466" y="84"/>
                    <a:pt x="4382" y="1"/>
                    <a:pt x="4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7521;p145">
            <a:extLst>
              <a:ext uri="{FF2B5EF4-FFF2-40B4-BE49-F238E27FC236}">
                <a16:creationId xmlns:a16="http://schemas.microsoft.com/office/drawing/2014/main" id="{9B160635-B03E-095C-130A-589974D83D7C}"/>
              </a:ext>
            </a:extLst>
          </p:cNvPr>
          <p:cNvSpPr/>
          <p:nvPr/>
        </p:nvSpPr>
        <p:spPr>
          <a:xfrm>
            <a:off x="6647887" y="2194899"/>
            <a:ext cx="347552" cy="346438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Google Shape;978;p87"/>
          <p:cNvPicPr preferRelativeResize="0"/>
          <p:nvPr/>
        </p:nvPicPr>
        <p:blipFill rotWithShape="1">
          <a:blip r:embed="rId3">
            <a:alphaModFix/>
          </a:blip>
          <a:srcRect l="21832" r="21826"/>
          <a:stretch/>
        </p:blipFill>
        <p:spPr>
          <a:xfrm>
            <a:off x="9525" y="0"/>
            <a:ext cx="5151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87"/>
          <p:cNvSpPr txBox="1">
            <a:spLocks noGrp="1"/>
          </p:cNvSpPr>
          <p:nvPr>
            <p:ph type="title"/>
          </p:nvPr>
        </p:nvSpPr>
        <p:spPr>
          <a:xfrm>
            <a:off x="6391950" y="1898400"/>
            <a:ext cx="21693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TRY IT OUT</a:t>
            </a:r>
            <a:br>
              <a:rPr lang="en-US" dirty="0"/>
            </a:br>
            <a:r>
              <a:rPr lang="en-US" dirty="0"/>
              <a:t>!!</a:t>
            </a:r>
            <a:endParaRPr dirty="0"/>
          </a:p>
        </p:txBody>
      </p:sp>
      <p:sp>
        <p:nvSpPr>
          <p:cNvPr id="980" name="Google Shape;980;p87"/>
          <p:cNvSpPr/>
          <p:nvPr/>
        </p:nvSpPr>
        <p:spPr>
          <a:xfrm>
            <a:off x="166358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81" name="Google Shape;981;p87"/>
          <p:cNvSpPr txBox="1">
            <a:spLocks noGrp="1"/>
          </p:cNvSpPr>
          <p:nvPr>
            <p:ph type="subTitle" idx="4294967295"/>
          </p:nvPr>
        </p:nvSpPr>
        <p:spPr>
          <a:xfrm>
            <a:off x="363810" y="1581300"/>
            <a:ext cx="4108500" cy="19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36550">
              <a:lnSpc>
                <a:spcPct val="100000"/>
              </a:lnSpc>
              <a:buClr>
                <a:schemeClr val="lt1"/>
              </a:buClr>
              <a:buSzPts val="1700"/>
            </a:pPr>
            <a:r>
              <a:rPr lang="en-IN" sz="2000" dirty="0">
                <a:solidFill>
                  <a:schemeClr val="lt1"/>
                </a:solidFill>
              </a:rPr>
              <a:t>https://www.figma.com/proto/YwxxkdaIz27FqFXI7yQqKz/CampusConnect?node-id=4-24&amp;starting-point-node-id=4%3A24</a:t>
            </a:r>
            <a:endParaRPr sz="2000" dirty="0">
              <a:solidFill>
                <a:schemeClr val="lt1"/>
              </a:solidFill>
            </a:endParaRPr>
          </a:p>
        </p:txBody>
      </p:sp>
      <p:grpSp>
        <p:nvGrpSpPr>
          <p:cNvPr id="982" name="Google Shape;982;p87"/>
          <p:cNvGrpSpPr/>
          <p:nvPr/>
        </p:nvGrpSpPr>
        <p:grpSpPr>
          <a:xfrm flipH="1">
            <a:off x="89128" y="101275"/>
            <a:ext cx="5083117" cy="4935100"/>
            <a:chOff x="4571486" y="101275"/>
            <a:chExt cx="4473000" cy="4935100"/>
          </a:xfrm>
        </p:grpSpPr>
        <p:cxnSp>
          <p:nvCxnSpPr>
            <p:cNvPr id="983" name="Google Shape;983;p87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4" name="Google Shape;984;p87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5" name="Google Shape;985;p87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4DB8AE4-45C8-CCE8-118E-76F48EEDA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81599">
            <a:off x="5550494" y="3015131"/>
            <a:ext cx="3962191" cy="222501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C027F4-6636-2973-3F86-381CF1A3DF1E}"/>
              </a:ext>
            </a:extLst>
          </p:cNvPr>
          <p:cNvSpPr txBox="1"/>
          <p:nvPr/>
        </p:nvSpPr>
        <p:spPr>
          <a:xfrm>
            <a:off x="185854" y="156117"/>
            <a:ext cx="3925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STAT 1:- TIME SAVED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5DCA5AC-ACC3-135A-E9E0-EC52DCA85A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0853191"/>
              </p:ext>
            </p:extLst>
          </p:nvPr>
        </p:nvGraphicFramePr>
        <p:xfrm>
          <a:off x="401444" y="679337"/>
          <a:ext cx="2750634" cy="2153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E6E22C8-11AA-37BD-7D69-5FF96CBA59C0}"/>
              </a:ext>
            </a:extLst>
          </p:cNvPr>
          <p:cNvSpPr txBox="1"/>
          <p:nvPr/>
        </p:nvSpPr>
        <p:spPr>
          <a:xfrm>
            <a:off x="527824" y="679337"/>
            <a:ext cx="164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Accommodation: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274FAD2-53E4-F8A8-908F-8513062810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8055593"/>
              </p:ext>
            </p:extLst>
          </p:nvPr>
        </p:nvGraphicFramePr>
        <p:xfrm>
          <a:off x="5713142" y="679336"/>
          <a:ext cx="2750634" cy="2153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9ED4B24-92E8-47B8-0856-7C98FA4C47CB}"/>
              </a:ext>
            </a:extLst>
          </p:cNvPr>
          <p:cNvSpPr txBox="1"/>
          <p:nvPr/>
        </p:nvSpPr>
        <p:spPr>
          <a:xfrm>
            <a:off x="5713142" y="679336"/>
            <a:ext cx="164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Food Court: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12842D86-6998-5A03-BF84-363A7C6638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9031675"/>
              </p:ext>
            </p:extLst>
          </p:nvPr>
        </p:nvGraphicFramePr>
        <p:xfrm>
          <a:off x="401444" y="2864828"/>
          <a:ext cx="2750634" cy="2153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59A9ADE-EFFF-6EAF-7203-26F5FA8F0E53}"/>
              </a:ext>
            </a:extLst>
          </p:cNvPr>
          <p:cNvSpPr txBox="1"/>
          <p:nvPr/>
        </p:nvSpPr>
        <p:spPr>
          <a:xfrm>
            <a:off x="527823" y="2893965"/>
            <a:ext cx="164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Campus Module: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7EA8F36B-4DFC-FA88-7DC7-6ECD33687C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3342982"/>
              </p:ext>
            </p:extLst>
          </p:nvPr>
        </p:nvGraphicFramePr>
        <p:xfrm>
          <a:off x="5713142" y="2847732"/>
          <a:ext cx="2750634" cy="2153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82F4C1D-CDB1-BE67-833C-0D4E346F44EF}"/>
              </a:ext>
            </a:extLst>
          </p:cNvPr>
          <p:cNvSpPr txBox="1"/>
          <p:nvPr/>
        </p:nvSpPr>
        <p:spPr>
          <a:xfrm>
            <a:off x="5713142" y="2893965"/>
            <a:ext cx="164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MentorShip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169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467DF-0BCB-6AF7-D519-0A694D201E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0B3F9D-129A-284E-86A9-1C4812356B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7FA25-83D9-9FA6-53FB-D7816EF3CF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14" t="18476"/>
          <a:stretch/>
        </p:blipFill>
        <p:spPr>
          <a:xfrm rot="5400000">
            <a:off x="1912538" y="-2013614"/>
            <a:ext cx="5292197" cy="91707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CF3C7E-15B8-CF92-220C-1F73A6659778}"/>
              </a:ext>
            </a:extLst>
          </p:cNvPr>
          <p:cNvSpPr txBox="1"/>
          <p:nvPr/>
        </p:nvSpPr>
        <p:spPr>
          <a:xfrm>
            <a:off x="-1996465" y="506461"/>
            <a:ext cx="131368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latin typeface="Impact" panose="020B0806030902050204" pitchFamily="34" charset="0"/>
              </a:rPr>
              <a:t>ONE</a:t>
            </a:r>
          </a:p>
          <a:p>
            <a:pPr algn="ctr"/>
            <a:r>
              <a:rPr lang="en-US" sz="8800" dirty="0">
                <a:solidFill>
                  <a:schemeClr val="bg1"/>
                </a:solidFill>
                <a:latin typeface="Impact" panose="020B0806030902050204" pitchFamily="34" charset="0"/>
              </a:rPr>
              <a:t>STOP</a:t>
            </a:r>
          </a:p>
          <a:p>
            <a:pPr algn="ctr"/>
            <a:r>
              <a:rPr lang="en-US" sz="8800" dirty="0">
                <a:solidFill>
                  <a:schemeClr val="bg1"/>
                </a:solidFill>
                <a:latin typeface="Impact" panose="020B0806030902050204" pitchFamily="34" charset="0"/>
              </a:rPr>
              <a:t>SOLUTION</a:t>
            </a:r>
            <a:endParaRPr lang="en-IN" sz="8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129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Campus </a:t>
            </a:r>
            <a:r>
              <a:rPr lang="en-US" dirty="0">
                <a:solidFill>
                  <a:schemeClr val="bg1"/>
                </a:solidFill>
              </a:rPr>
              <a:t>connect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4331A3-EC54-D200-C00D-0DE5886B8D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6"/>
          <p:cNvSpPr/>
          <p:nvPr/>
        </p:nvSpPr>
        <p:spPr>
          <a:xfrm>
            <a:off x="1500300" y="1346401"/>
            <a:ext cx="7643700" cy="46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66"/>
          <p:cNvSpPr/>
          <p:nvPr/>
        </p:nvSpPr>
        <p:spPr>
          <a:xfrm>
            <a:off x="1500300" y="3245575"/>
            <a:ext cx="7643700" cy="46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66"/>
          <p:cNvSpPr txBox="1">
            <a:spLocks noGrp="1"/>
          </p:cNvSpPr>
          <p:nvPr>
            <p:ph type="title"/>
          </p:nvPr>
        </p:nvSpPr>
        <p:spPr>
          <a:xfrm>
            <a:off x="625275" y="374693"/>
            <a:ext cx="38520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cxnSp>
        <p:nvCxnSpPr>
          <p:cNvPr id="474" name="Google Shape;474;p66"/>
          <p:cNvCxnSpPr/>
          <p:nvPr/>
        </p:nvCxnSpPr>
        <p:spPr>
          <a:xfrm>
            <a:off x="9044950" y="1353300"/>
            <a:ext cx="0" cy="44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66"/>
          <p:cNvCxnSpPr/>
          <p:nvPr/>
        </p:nvCxnSpPr>
        <p:spPr>
          <a:xfrm>
            <a:off x="9044950" y="3253225"/>
            <a:ext cx="0" cy="44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6" name="Google Shape;476;p66"/>
          <p:cNvSpPr txBox="1">
            <a:spLocks noGrp="1"/>
          </p:cNvSpPr>
          <p:nvPr>
            <p:ph type="title" idx="2"/>
          </p:nvPr>
        </p:nvSpPr>
        <p:spPr>
          <a:xfrm>
            <a:off x="2042990" y="1393400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7" name="Google Shape;477;p66"/>
          <p:cNvSpPr txBox="1">
            <a:spLocks noGrp="1"/>
          </p:cNvSpPr>
          <p:nvPr>
            <p:ph type="subTitle" idx="1"/>
          </p:nvPr>
        </p:nvSpPr>
        <p:spPr>
          <a:xfrm>
            <a:off x="1588790" y="1916625"/>
            <a:ext cx="1874400" cy="2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</a:t>
            </a:r>
            <a:endParaRPr dirty="0"/>
          </a:p>
        </p:txBody>
      </p:sp>
      <p:sp>
        <p:nvSpPr>
          <p:cNvPr id="478" name="Google Shape;478;p66"/>
          <p:cNvSpPr txBox="1">
            <a:spLocks noGrp="1"/>
          </p:cNvSpPr>
          <p:nvPr>
            <p:ph type="subTitle" idx="3"/>
          </p:nvPr>
        </p:nvSpPr>
        <p:spPr>
          <a:xfrm>
            <a:off x="1465040" y="2195840"/>
            <a:ext cx="21219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Integration issue</a:t>
            </a:r>
            <a:endParaRPr dirty="0"/>
          </a:p>
        </p:txBody>
      </p:sp>
      <p:sp>
        <p:nvSpPr>
          <p:cNvPr id="479" name="Google Shape;479;p66"/>
          <p:cNvSpPr txBox="1">
            <a:spLocks noGrp="1"/>
          </p:cNvSpPr>
          <p:nvPr>
            <p:ph type="title" idx="4"/>
          </p:nvPr>
        </p:nvSpPr>
        <p:spPr>
          <a:xfrm>
            <a:off x="4542225" y="1392462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80" name="Google Shape;480;p66"/>
          <p:cNvSpPr txBox="1">
            <a:spLocks noGrp="1"/>
          </p:cNvSpPr>
          <p:nvPr>
            <p:ph type="subTitle" idx="5"/>
          </p:nvPr>
        </p:nvSpPr>
        <p:spPr>
          <a:xfrm>
            <a:off x="4088025" y="1908702"/>
            <a:ext cx="18744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vision</a:t>
            </a:r>
            <a:endParaRPr dirty="0"/>
          </a:p>
        </p:txBody>
      </p:sp>
      <p:sp>
        <p:nvSpPr>
          <p:cNvPr id="481" name="Google Shape;481;p66"/>
          <p:cNvSpPr txBox="1">
            <a:spLocks noGrp="1"/>
          </p:cNvSpPr>
          <p:nvPr>
            <p:ph type="subTitle" idx="6"/>
          </p:nvPr>
        </p:nvSpPr>
        <p:spPr>
          <a:xfrm>
            <a:off x="3852975" y="2195840"/>
            <a:ext cx="2344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Proposed Solution</a:t>
            </a:r>
            <a:endParaRPr dirty="0"/>
          </a:p>
        </p:txBody>
      </p:sp>
      <p:sp>
        <p:nvSpPr>
          <p:cNvPr id="482" name="Google Shape;482;p66"/>
          <p:cNvSpPr txBox="1">
            <a:spLocks noGrp="1"/>
          </p:cNvSpPr>
          <p:nvPr>
            <p:ph type="title" idx="7"/>
          </p:nvPr>
        </p:nvSpPr>
        <p:spPr>
          <a:xfrm>
            <a:off x="6994306" y="1404706"/>
            <a:ext cx="966000" cy="4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83" name="Google Shape;483;p66"/>
          <p:cNvSpPr txBox="1">
            <a:spLocks noGrp="1"/>
          </p:cNvSpPr>
          <p:nvPr>
            <p:ph type="subTitle" idx="8"/>
          </p:nvPr>
        </p:nvSpPr>
        <p:spPr>
          <a:xfrm>
            <a:off x="6541456" y="1908693"/>
            <a:ext cx="1871700" cy="2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Approach</a:t>
            </a:r>
            <a:endParaRPr dirty="0"/>
          </a:p>
        </p:txBody>
      </p:sp>
      <p:sp>
        <p:nvSpPr>
          <p:cNvPr id="484" name="Google Shape;484;p66"/>
          <p:cNvSpPr txBox="1">
            <a:spLocks noGrp="1"/>
          </p:cNvSpPr>
          <p:nvPr>
            <p:ph type="subTitle" idx="9"/>
          </p:nvPr>
        </p:nvSpPr>
        <p:spPr>
          <a:xfrm>
            <a:off x="6343756" y="2195840"/>
            <a:ext cx="22671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Blueprint</a:t>
            </a:r>
            <a:endParaRPr dirty="0"/>
          </a:p>
        </p:txBody>
      </p:sp>
      <p:sp>
        <p:nvSpPr>
          <p:cNvPr id="485" name="Google Shape;485;p66"/>
          <p:cNvSpPr txBox="1">
            <a:spLocks noGrp="1"/>
          </p:cNvSpPr>
          <p:nvPr>
            <p:ph type="title" idx="13"/>
          </p:nvPr>
        </p:nvSpPr>
        <p:spPr>
          <a:xfrm>
            <a:off x="2042990" y="3263248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</a:p>
        </p:txBody>
      </p:sp>
      <p:sp>
        <p:nvSpPr>
          <p:cNvPr id="486" name="Google Shape;486;p66"/>
          <p:cNvSpPr txBox="1">
            <a:spLocks noGrp="1"/>
          </p:cNvSpPr>
          <p:nvPr>
            <p:ph type="subTitle" idx="14"/>
          </p:nvPr>
        </p:nvSpPr>
        <p:spPr>
          <a:xfrm>
            <a:off x="1588790" y="3830925"/>
            <a:ext cx="1874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</a:t>
            </a:r>
            <a:endParaRPr dirty="0"/>
          </a:p>
        </p:txBody>
      </p:sp>
      <p:sp>
        <p:nvSpPr>
          <p:cNvPr id="487" name="Google Shape;487;p66"/>
          <p:cNvSpPr txBox="1">
            <a:spLocks noGrp="1"/>
          </p:cNvSpPr>
          <p:nvPr>
            <p:ph type="subTitle" idx="15"/>
          </p:nvPr>
        </p:nvSpPr>
        <p:spPr>
          <a:xfrm>
            <a:off x="1465040" y="4089824"/>
            <a:ext cx="2121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you benefit</a:t>
            </a:r>
            <a:endParaRPr dirty="0"/>
          </a:p>
        </p:txBody>
      </p:sp>
      <p:sp>
        <p:nvSpPr>
          <p:cNvPr id="491" name="Google Shape;491;p66"/>
          <p:cNvSpPr txBox="1">
            <a:spLocks noGrp="1"/>
          </p:cNvSpPr>
          <p:nvPr>
            <p:ph type="title" idx="19"/>
          </p:nvPr>
        </p:nvSpPr>
        <p:spPr>
          <a:xfrm>
            <a:off x="6994306" y="3282378"/>
            <a:ext cx="966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492" name="Google Shape;492;p66"/>
          <p:cNvSpPr txBox="1">
            <a:spLocks noGrp="1"/>
          </p:cNvSpPr>
          <p:nvPr>
            <p:ph type="subTitle" idx="20"/>
          </p:nvPr>
        </p:nvSpPr>
        <p:spPr>
          <a:xfrm>
            <a:off x="6557404" y="3830925"/>
            <a:ext cx="1871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</a:t>
            </a:r>
            <a:endParaRPr dirty="0"/>
          </a:p>
        </p:txBody>
      </p:sp>
      <p:sp>
        <p:nvSpPr>
          <p:cNvPr id="493" name="Google Shape;493;p66"/>
          <p:cNvSpPr txBox="1">
            <a:spLocks noGrp="1"/>
          </p:cNvSpPr>
          <p:nvPr>
            <p:ph type="subTitle" idx="21"/>
          </p:nvPr>
        </p:nvSpPr>
        <p:spPr>
          <a:xfrm>
            <a:off x="6371656" y="4083662"/>
            <a:ext cx="2211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Growth</a:t>
            </a:r>
            <a:endParaRPr dirty="0"/>
          </a:p>
        </p:txBody>
      </p:sp>
      <p:sp>
        <p:nvSpPr>
          <p:cNvPr id="2" name="Google Shape;485;p66">
            <a:extLst>
              <a:ext uri="{FF2B5EF4-FFF2-40B4-BE49-F238E27FC236}">
                <a16:creationId xmlns:a16="http://schemas.microsoft.com/office/drawing/2014/main" id="{E44E05CA-016D-895C-6C5C-8E4B69B90A3E}"/>
              </a:ext>
            </a:extLst>
          </p:cNvPr>
          <p:cNvSpPr txBox="1">
            <a:spLocks/>
          </p:cNvSpPr>
          <p:nvPr/>
        </p:nvSpPr>
        <p:spPr>
          <a:xfrm>
            <a:off x="4518648" y="3276364"/>
            <a:ext cx="9660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4800" b="1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486;p66">
            <a:extLst>
              <a:ext uri="{FF2B5EF4-FFF2-40B4-BE49-F238E27FC236}">
                <a16:creationId xmlns:a16="http://schemas.microsoft.com/office/drawing/2014/main" id="{6E4F497C-F195-A307-F5E8-26CFFA59B8A4}"/>
              </a:ext>
            </a:extLst>
          </p:cNvPr>
          <p:cNvSpPr txBox="1">
            <a:spLocks/>
          </p:cNvSpPr>
          <p:nvPr/>
        </p:nvSpPr>
        <p:spPr>
          <a:xfrm>
            <a:off x="4073097" y="3830925"/>
            <a:ext cx="1874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800" b="1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Statistics</a:t>
            </a:r>
            <a:endParaRPr lang="en-IN" dirty="0"/>
          </a:p>
        </p:txBody>
      </p:sp>
      <p:sp>
        <p:nvSpPr>
          <p:cNvPr id="4" name="Google Shape;487;p66">
            <a:extLst>
              <a:ext uri="{FF2B5EF4-FFF2-40B4-BE49-F238E27FC236}">
                <a16:creationId xmlns:a16="http://schemas.microsoft.com/office/drawing/2014/main" id="{B1C7A2E9-B898-9E9B-BC9A-6B2A321F33AD}"/>
              </a:ext>
            </a:extLst>
          </p:cNvPr>
          <p:cNvSpPr txBox="1">
            <a:spLocks/>
          </p:cNvSpPr>
          <p:nvPr/>
        </p:nvSpPr>
        <p:spPr>
          <a:xfrm>
            <a:off x="3940698" y="4083662"/>
            <a:ext cx="2121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None/>
              <a:defRPr sz="1400" b="0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marL="0" indent="0"/>
            <a:r>
              <a:rPr lang="en-US" dirty="0"/>
              <a:t>How much it helps</a:t>
            </a:r>
            <a:endParaRPr lang="en-IN" dirty="0"/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9"/>
          <p:cNvSpPr txBox="1">
            <a:spLocks noGrp="1"/>
          </p:cNvSpPr>
          <p:nvPr>
            <p:ph type="title"/>
          </p:nvPr>
        </p:nvSpPr>
        <p:spPr>
          <a:xfrm>
            <a:off x="4454300" y="961363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</a:t>
            </a:r>
            <a:r>
              <a:rPr lang="en"/>
              <a:t>1</a:t>
            </a:r>
            <a:endParaRPr b="1"/>
          </a:p>
        </p:txBody>
      </p:sp>
      <p:sp>
        <p:nvSpPr>
          <p:cNvPr id="523" name="Google Shape;523;p69"/>
          <p:cNvSpPr txBox="1">
            <a:spLocks noGrp="1"/>
          </p:cNvSpPr>
          <p:nvPr>
            <p:ph type="title" idx="2"/>
          </p:nvPr>
        </p:nvSpPr>
        <p:spPr>
          <a:xfrm>
            <a:off x="4454300" y="1954962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</a:t>
            </a:r>
            <a:endParaRPr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A7C47A-B17A-4627-AA09-EB50BBED5B24}"/>
              </a:ext>
            </a:extLst>
          </p:cNvPr>
          <p:cNvSpPr/>
          <p:nvPr/>
        </p:nvSpPr>
        <p:spPr>
          <a:xfrm>
            <a:off x="638581" y="4253258"/>
            <a:ext cx="3556430" cy="547212"/>
          </a:xfrm>
          <a:prstGeom prst="roundRect">
            <a:avLst/>
          </a:prstGeom>
          <a:solidFill>
            <a:schemeClr val="bg2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9" name="Google Shape;529;p70"/>
          <p:cNvSpPr txBox="1">
            <a:spLocks noGrp="1"/>
          </p:cNvSpPr>
          <p:nvPr>
            <p:ph type="subTitle" idx="1"/>
          </p:nvPr>
        </p:nvSpPr>
        <p:spPr>
          <a:xfrm>
            <a:off x="4273150" y="1192193"/>
            <a:ext cx="4768776" cy="32853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US" dirty="0"/>
              <a:t>	</a:t>
            </a:r>
            <a:r>
              <a:rPr lang="en-US" sz="2800" dirty="0"/>
              <a:t>Challenges of the overwhelming transition faced by students, ranging navigation, accommodation, resource awareness issues and concerns.</a:t>
            </a:r>
            <a:endParaRPr lang="en-US" sz="2800" b="1" dirty="0"/>
          </a:p>
        </p:txBody>
      </p:sp>
      <p:sp>
        <p:nvSpPr>
          <p:cNvPr id="530" name="Google Shape;530;p70"/>
          <p:cNvSpPr txBox="1">
            <a:spLocks noGrp="1"/>
          </p:cNvSpPr>
          <p:nvPr>
            <p:ph type="title"/>
          </p:nvPr>
        </p:nvSpPr>
        <p:spPr>
          <a:xfrm>
            <a:off x="4748203" y="537083"/>
            <a:ext cx="383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W</a:t>
            </a:r>
            <a:r>
              <a:rPr lang="en" dirty="0"/>
              <a:t>HAT</a:t>
            </a:r>
            <a:r>
              <a:rPr lang="en" dirty="0">
                <a:solidFill>
                  <a:srgbClr val="CC9900"/>
                </a:solidFill>
              </a:rPr>
              <a:t>W</a:t>
            </a:r>
            <a:r>
              <a:rPr lang="en" dirty="0"/>
              <a:t>HERE</a:t>
            </a:r>
            <a:r>
              <a:rPr lang="en" dirty="0">
                <a:solidFill>
                  <a:srgbClr val="7030A0"/>
                </a:solidFill>
              </a:rPr>
              <a:t>W</a:t>
            </a:r>
            <a:r>
              <a:rPr lang="en" dirty="0"/>
              <a:t>HY</a:t>
            </a:r>
            <a:r>
              <a:rPr lang="en" dirty="0">
                <a:solidFill>
                  <a:srgbClr val="00B050"/>
                </a:solidFill>
              </a:rPr>
              <a:t>W</a:t>
            </a:r>
            <a:r>
              <a:rPr lang="en" dirty="0"/>
              <a:t>HO</a:t>
            </a:r>
            <a:r>
              <a:rPr lang="en" dirty="0">
                <a:solidFill>
                  <a:srgbClr val="FFC000"/>
                </a:solidFill>
              </a:rPr>
              <a:t>H</a:t>
            </a:r>
            <a:r>
              <a:rPr lang="en" dirty="0"/>
              <a:t>OW?</a:t>
            </a:r>
            <a:endParaRPr dirty="0"/>
          </a:p>
        </p:txBody>
      </p:sp>
      <p:cxnSp>
        <p:nvCxnSpPr>
          <p:cNvPr id="532" name="Google Shape;532;p70"/>
          <p:cNvCxnSpPr/>
          <p:nvPr/>
        </p:nvCxnSpPr>
        <p:spPr>
          <a:xfrm rot="10800000">
            <a:off x="102075" y="108900"/>
            <a:ext cx="0" cy="4919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3" name="Google Shape;533;p70"/>
          <p:cNvCxnSpPr/>
          <p:nvPr/>
        </p:nvCxnSpPr>
        <p:spPr>
          <a:xfrm rot="10800000">
            <a:off x="90450" y="50363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4" name="Google Shape;534;p70"/>
          <p:cNvCxnSpPr/>
          <p:nvPr/>
        </p:nvCxnSpPr>
        <p:spPr>
          <a:xfrm rot="10800000">
            <a:off x="90450" y="101275"/>
            <a:ext cx="4473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Monkey PNG transparent image download, size: 576x533px">
            <a:extLst>
              <a:ext uri="{FF2B5EF4-FFF2-40B4-BE49-F238E27FC236}">
                <a16:creationId xmlns:a16="http://schemas.microsoft.com/office/drawing/2014/main" id="{62635BFA-B1A4-C66C-1664-7303BAF6F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3552"/>
            <a:ext cx="4731527" cy="437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C39509-7780-8D66-E3A5-A40118775032}"/>
              </a:ext>
            </a:extLst>
          </p:cNvPr>
          <p:cNvSpPr txBox="1"/>
          <p:nvPr/>
        </p:nvSpPr>
        <p:spPr>
          <a:xfrm>
            <a:off x="638581" y="4196774"/>
            <a:ext cx="3556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Manglu (Cse core)</a:t>
            </a:r>
            <a:endParaRPr lang="en-IN" sz="3200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9"/>
          <p:cNvSpPr txBox="1">
            <a:spLocks noGrp="1"/>
          </p:cNvSpPr>
          <p:nvPr>
            <p:ph type="title"/>
          </p:nvPr>
        </p:nvSpPr>
        <p:spPr>
          <a:xfrm>
            <a:off x="4454300" y="961363"/>
            <a:ext cx="16632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</a:t>
            </a:r>
            <a:r>
              <a:rPr lang="en" dirty="0"/>
              <a:t>2</a:t>
            </a:r>
            <a:endParaRPr b="1" dirty="0"/>
          </a:p>
        </p:txBody>
      </p:sp>
      <p:sp>
        <p:nvSpPr>
          <p:cNvPr id="523" name="Google Shape;523;p69"/>
          <p:cNvSpPr txBox="1">
            <a:spLocks noGrp="1"/>
          </p:cNvSpPr>
          <p:nvPr>
            <p:ph type="title" idx="2"/>
          </p:nvPr>
        </p:nvSpPr>
        <p:spPr>
          <a:xfrm>
            <a:off x="4454300" y="1954962"/>
            <a:ext cx="4321500" cy="12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Our</a:t>
            </a:r>
            <a:r>
              <a:rPr lang="en" dirty="0"/>
              <a:t> </a:t>
            </a:r>
            <a:r>
              <a:rPr lang="en" dirty="0">
                <a:solidFill>
                  <a:srgbClr val="FFC000"/>
                </a:solidFill>
              </a:rPr>
              <a:t>vision</a:t>
            </a:r>
            <a:endParaRPr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76813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431245-8200-4BCB-3ACF-89FB2CAE8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1931"/>
            <a:ext cx="9144000" cy="4111732"/>
          </a:xfrm>
          <a:prstGeom prst="rect">
            <a:avLst/>
          </a:prstGeom>
        </p:spPr>
      </p:pic>
      <p:cxnSp>
        <p:nvCxnSpPr>
          <p:cNvPr id="541" name="Google Shape;541;p71"/>
          <p:cNvCxnSpPr/>
          <p:nvPr/>
        </p:nvCxnSpPr>
        <p:spPr>
          <a:xfrm rot="10800000">
            <a:off x="9039625" y="2574175"/>
            <a:ext cx="0" cy="2472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2" name="Google Shape;542;p71"/>
          <p:cNvCxnSpPr/>
          <p:nvPr/>
        </p:nvCxnSpPr>
        <p:spPr>
          <a:xfrm rot="10800000">
            <a:off x="108900" y="5036375"/>
            <a:ext cx="8936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71"/>
          <p:cNvCxnSpPr/>
          <p:nvPr/>
        </p:nvCxnSpPr>
        <p:spPr>
          <a:xfrm rot="10800000">
            <a:off x="107275" y="2574375"/>
            <a:ext cx="0" cy="2470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257BDE20-BB1A-DD90-9ABC-DFBACBB3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CAMPUS_CONNECT</a:t>
            </a:r>
            <a:endParaRPr lang="en-IN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59B24470-DB88-221B-B6F0-F8FBBA8F5185}"/>
              </a:ext>
            </a:extLst>
          </p:cNvPr>
          <p:cNvSpPr/>
          <p:nvPr/>
        </p:nvSpPr>
        <p:spPr>
          <a:xfrm rot="676251">
            <a:off x="4833523" y="-146277"/>
            <a:ext cx="4061442" cy="2949117"/>
          </a:xfrm>
          <a:prstGeom prst="cloudCallout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E28CA4DB-D565-CEDB-EAAA-F9E9BAE3A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2243" y="-3416008"/>
            <a:ext cx="107274" cy="252218"/>
          </a:xfrm>
        </p:spPr>
        <p:txBody>
          <a:bodyPr/>
          <a:lstStyle/>
          <a:p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EF2684-B470-152F-054D-D9A0F314E599}"/>
              </a:ext>
            </a:extLst>
          </p:cNvPr>
          <p:cNvSpPr txBox="1"/>
          <p:nvPr/>
        </p:nvSpPr>
        <p:spPr>
          <a:xfrm>
            <a:off x="5474825" y="358815"/>
            <a:ext cx="26621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CampusConnect 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is the 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ONE-STOP SOLUTION 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 all non academic affairs, integrating essential information to streamline campus life.</a:t>
            </a:r>
            <a:endParaRPr lang="en-IN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Minimal Marketing by Slidesgo XL">
  <a:themeElements>
    <a:clrScheme name="Simple Light">
      <a:dk1>
        <a:srgbClr val="278FD8"/>
      </a:dk1>
      <a:lt1>
        <a:srgbClr val="FFFFFF"/>
      </a:lt1>
      <a:dk2>
        <a:srgbClr val="FFFFFF"/>
      </a:dk2>
      <a:lt2>
        <a:srgbClr val="FFFFFF"/>
      </a:lt2>
      <a:accent1>
        <a:srgbClr val="278FD8"/>
      </a:accent1>
      <a:accent2>
        <a:srgbClr val="278FD8"/>
      </a:accent2>
      <a:accent3>
        <a:srgbClr val="FFFFFF"/>
      </a:accent3>
      <a:accent4>
        <a:srgbClr val="278FD8"/>
      </a:accent4>
      <a:accent5>
        <a:srgbClr val="FFFFFF"/>
      </a:accent5>
      <a:accent6>
        <a:srgbClr val="278FD8"/>
      </a:accent6>
      <a:hlink>
        <a:srgbClr val="27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663</Words>
  <Application>Microsoft Office PowerPoint</Application>
  <PresentationFormat>On-screen Show (16:9)</PresentationFormat>
  <Paragraphs>134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Impact</vt:lpstr>
      <vt:lpstr>Arial</vt:lpstr>
      <vt:lpstr>Overpass</vt:lpstr>
      <vt:lpstr>Fira Sans Extra Condensed Medium</vt:lpstr>
      <vt:lpstr>Bebas Neue</vt:lpstr>
      <vt:lpstr>Wingdings</vt:lpstr>
      <vt:lpstr>Overpass Light</vt:lpstr>
      <vt:lpstr>Roboto Slab Light</vt:lpstr>
      <vt:lpstr>Minimal Marketing by Slidesgo XL</vt:lpstr>
      <vt:lpstr>PowerPoint Presentation</vt:lpstr>
      <vt:lpstr>PowerPoint Presentation</vt:lpstr>
      <vt:lpstr>PowerPoint Presentation</vt:lpstr>
      <vt:lpstr>Campus connect</vt:lpstr>
      <vt:lpstr>Table of contents</vt:lpstr>
      <vt:lpstr>01</vt:lpstr>
      <vt:lpstr>WHATWHEREWHYWHOHOW?</vt:lpstr>
      <vt:lpstr>02</vt:lpstr>
      <vt:lpstr>CAMPUS_CONNECT</vt:lpstr>
      <vt:lpstr>WE OFFER</vt:lpstr>
      <vt:lpstr>Additional features</vt:lpstr>
      <vt:lpstr>03</vt:lpstr>
      <vt:lpstr>PowerPoint Presentation</vt:lpstr>
      <vt:lpstr>04</vt:lpstr>
      <vt:lpstr>PowerPoint Presentation</vt:lpstr>
      <vt:lpstr>05</vt:lpstr>
      <vt:lpstr>PowerPoint Presentation</vt:lpstr>
      <vt:lpstr>PowerPoint Presentation</vt:lpstr>
      <vt:lpstr>06</vt:lpstr>
      <vt:lpstr>foresee</vt:lpstr>
      <vt:lpstr>TRY IT OUT !!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kp</dc:creator>
  <cp:lastModifiedBy>kushagr joshi</cp:lastModifiedBy>
  <cp:revision>8</cp:revision>
  <dcterms:modified xsi:type="dcterms:W3CDTF">2024-08-29T19:24:34Z</dcterms:modified>
</cp:coreProperties>
</file>